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7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1" r:id="rId17"/>
    <p:sldId id="272" r:id="rId18"/>
    <p:sldId id="273" r:id="rId19"/>
    <p:sldId id="283" r:id="rId20"/>
    <p:sldId id="284" r:id="rId21"/>
    <p:sldId id="285" r:id="rId22"/>
    <p:sldId id="282" r:id="rId23"/>
    <p:sldId id="275" r:id="rId24"/>
    <p:sldId id="276" r:id="rId25"/>
    <p:sldId id="277" r:id="rId26"/>
    <p:sldId id="286" r:id="rId27"/>
    <p:sldId id="301" r:id="rId28"/>
    <p:sldId id="287" r:id="rId29"/>
    <p:sldId id="290" r:id="rId30"/>
    <p:sldId id="288" r:id="rId31"/>
    <p:sldId id="296" r:id="rId32"/>
    <p:sldId id="291" r:id="rId33"/>
    <p:sldId id="295" r:id="rId34"/>
    <p:sldId id="297" r:id="rId35"/>
    <p:sldId id="298" r:id="rId36"/>
    <p:sldId id="299" r:id="rId37"/>
    <p:sldId id="300" r:id="rId38"/>
    <p:sldId id="293" r:id="rId39"/>
    <p:sldId id="292" r:id="rId40"/>
    <p:sldId id="304" r:id="rId41"/>
    <p:sldId id="313" r:id="rId42"/>
    <p:sldId id="308" r:id="rId43"/>
    <p:sldId id="322" r:id="rId44"/>
    <p:sldId id="307" r:id="rId45"/>
    <p:sldId id="314" r:id="rId46"/>
    <p:sldId id="316" r:id="rId47"/>
    <p:sldId id="317" r:id="rId48"/>
    <p:sldId id="318" r:id="rId49"/>
    <p:sldId id="319" r:id="rId50"/>
    <p:sldId id="320" r:id="rId51"/>
    <p:sldId id="321" r:id="rId52"/>
    <p:sldId id="306" r:id="rId53"/>
    <p:sldId id="305" r:id="rId54"/>
    <p:sldId id="309" r:id="rId55"/>
    <p:sldId id="310" r:id="rId56"/>
    <p:sldId id="311" r:id="rId57"/>
    <p:sldId id="315" r:id="rId58"/>
    <p:sldId id="312" r:id="rId59"/>
    <p:sldId id="302" r:id="rId60"/>
    <p:sldId id="303" r:id="rId61"/>
    <p:sldId id="324" r:id="rId62"/>
    <p:sldId id="323" r:id="rId63"/>
    <p:sldId id="326" r:id="rId64"/>
    <p:sldId id="327" r:id="rId65"/>
    <p:sldId id="325" r:id="rId66"/>
    <p:sldId id="328" r:id="rId67"/>
    <p:sldId id="329" r:id="rId68"/>
    <p:sldId id="330" r:id="rId69"/>
    <p:sldId id="338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9" r:id="rId78"/>
    <p:sldId id="278" r:id="rId79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8" autoAdjust="0"/>
  </p:normalViewPr>
  <p:slideViewPr>
    <p:cSldViewPr>
      <p:cViewPr>
        <p:scale>
          <a:sx n="50" d="100"/>
          <a:sy n="50" d="100"/>
        </p:scale>
        <p:origin x="-787" y="-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54E2B-C4BC-48FE-9229-5133CA2C0C83}" type="datetimeFigureOut">
              <a:rPr lang="en-US" smtClean="0"/>
              <a:pPr/>
              <a:t>4/7/2018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BA10-24DA-43B5-B348-7D958666A21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4525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60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95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336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817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80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4BA10-24DA-43B5-B348-7D958666A210}" type="slidenum">
              <a:rPr lang="en-IN" smtClean="0"/>
              <a:pPr/>
              <a:t>69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30"/>
            <a:ext cx="1036185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4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AC30-E41C-49BC-A495-44D0BFD19D3F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1358-0EC6-40EB-AA8E-1CE0AFBE08DB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643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274643"/>
            <a:ext cx="802535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EDE6-4A35-42A7-897D-85B5042B6D83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9" y="928670"/>
            <a:ext cx="10967531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563" y="6247376"/>
            <a:ext cx="2837391" cy="4709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A223BA-210B-4E81-AF71-6E027EB35E50}" type="datetime1">
              <a:rPr lang="en-US" smtClean="0"/>
              <a:pPr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8327877" y="0"/>
            <a:ext cx="3862537" cy="470930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dirty="0" smtClean="0"/>
              <a:t>Literature Survey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0624" y="6247376"/>
            <a:ext cx="2837391" cy="470930"/>
          </a:xfrm>
        </p:spPr>
        <p:txBody>
          <a:bodyPr/>
          <a:lstStyle>
            <a:lvl1pPr>
              <a:defRPr/>
            </a:lvl1pPr>
          </a:lstStyle>
          <a:p>
            <a:fld id="{CD08A456-2011-4BFE-B9CA-63B69B77C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FF01-9ADB-4BA5-84CD-87D9E6CDCA94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8" y="4406904"/>
            <a:ext cx="1036185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8" y="2906718"/>
            <a:ext cx="103618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039A-6E20-4F37-A990-C4A217588BAA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5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46C9-2E79-4D01-A278-E468EF36A0FB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3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3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2FD6-1DAD-45F1-B61D-6E94579BA48C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459B-4336-4203-BC93-6929730D9805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A809-7D20-43B6-8DDB-CFD24D765C5C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2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5"/>
            <a:ext cx="681478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88EB-51D2-4BAC-8CBF-780C59AF5451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1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9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3E89-373A-4D4D-8652-82886DF11F48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627" y="714356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01" y="1928805"/>
            <a:ext cx="10723792" cy="419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2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D851A-D1D2-457B-874C-2D6FE56C2084}" type="datetime1">
              <a:rPr lang="en-US" smtClean="0"/>
              <a:pPr/>
              <a:t>4/7/2018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5212" y="5"/>
            <a:ext cx="38602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Literature Survey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4" y="6356355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6A88-95D2-4044-8D98-AB2AEC8E8F6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837972" y="1825560"/>
            <a:ext cx="4830571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different approach is to use two inverters tied back to back 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 interesting fact about sense amplifiers  is that we are not limited on the output voltage swing[4]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9178" y="908720"/>
            <a:ext cx="310882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09484" y="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09483" y="1357298"/>
            <a:ext cx="6019136" cy="4118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This property can be exploited by using a positive feedback network incorporated in a classical analog differential amplifier.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Such a network was studied which used a cross coupled pair as a regenerating circuit.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Spice simulation of these three shortlisted  candidates for making the sense amplifiers are to be carried out and the final decision is to be made based on the simulation results.[5]</a:t>
            </a:r>
          </a:p>
        </p:txBody>
      </p:sp>
      <p:pic>
        <p:nvPicPr>
          <p:cNvPr id="111" name="Picture 4"/>
          <p:cNvPicPr/>
          <p:nvPr/>
        </p:nvPicPr>
        <p:blipFill>
          <a:blip r:embed="rId2" cstate="print"/>
          <a:stretch/>
        </p:blipFill>
        <p:spPr>
          <a:xfrm>
            <a:off x="7679960" y="1463040"/>
            <a:ext cx="3784547" cy="42901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Contd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144921"/>
          </a:xfrm>
          <a:ln/>
        </p:spPr>
        <p:txBody>
          <a:bodyPr tIns="39116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Word Line 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32118" y="1409909"/>
            <a:ext cx="10969452" cy="1548162"/>
          </a:xfrm>
          <a:prstGeom prst="rect">
            <a:avLst/>
          </a:prstGeom>
          <a:noFill/>
          <a:ln/>
        </p:spPr>
        <p:txBody>
          <a:bodyPr lIns="0" tIns="19558" rIns="0" bIns="0" anchor="ctr"/>
          <a:lstStyle/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Increasing the access transistor strength helps in increasing the cell drivability (RDM) and the WRM.</a:t>
            </a:r>
          </a:p>
          <a:p>
            <a:pPr marL="215900" indent="-215900" algn="just">
              <a:spcBef>
                <a:spcPct val="0"/>
              </a:spcBef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can be done by increasing the transistor overdrive voltage by boosting the world line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.[8]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15900" indent="-215900" algn="just"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8097" t="27086" r="40126" b="31474"/>
          <a:stretch>
            <a:fillRect/>
          </a:stretch>
        </p:blipFill>
        <p:spPr bwMode="auto">
          <a:xfrm>
            <a:off x="664234" y="2714620"/>
            <a:ext cx="4388549" cy="36433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2462" y="3152491"/>
            <a:ext cx="5154530" cy="22293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8095470" y="0"/>
            <a:ext cx="3862537" cy="470930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08A456-2011-4BFE-B9CA-63B69B77C99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562" y="273632"/>
            <a:ext cx="10969452" cy="1012231"/>
          </a:xfrm>
          <a:ln/>
        </p:spPr>
        <p:txBody>
          <a:bodyPr tIns="35560">
            <a:normAutofit/>
          </a:bodyPr>
          <a:lstStyle/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Address Transition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etector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8562" y="1327820"/>
            <a:ext cx="10969452" cy="1299016"/>
          </a:xfrm>
          <a:prstGeom prst="rect">
            <a:avLst/>
          </a:prstGeom>
          <a:ln/>
        </p:spPr>
        <p:txBody>
          <a:bodyPr tIns="19558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ATD generates a short pulse every time there is a change in any of the address lines.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pulse triggers the generation of a clock which makes the other blocks execute in the required sequence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.[4] [7]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8" y="3021441"/>
            <a:ext cx="5048943" cy="134078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46" y="4918117"/>
            <a:ext cx="5208281" cy="12788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r="11557"/>
          <a:stretch>
            <a:fillRect/>
          </a:stretch>
        </p:blipFill>
        <p:spPr bwMode="auto">
          <a:xfrm>
            <a:off x="5860999" y="3401641"/>
            <a:ext cx="5970423" cy="199028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14292"/>
            <a:ext cx="10361852" cy="1470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Decoder Circuitry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04" y="1428738"/>
            <a:ext cx="105728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 hierarchical decoding scheme will be used to select the memory banks,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bitlines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Pre-decoding to be done before decoding to reduce fan-in and delay.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Block Decoder for memory bank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Row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wordline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Column Decoder for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bitline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selection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Decoding circuitry can either be: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-Traditional using AND gates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-Novel decoder using stages of NAND and NOR gates and a replica    inverter delay chain. This can reduce delay and power dissipation[6].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\Downloads\shashi.png"/>
          <p:cNvPicPr>
            <a:picLocks noChangeAspect="1" noChangeArrowheads="1"/>
          </p:cNvPicPr>
          <p:nvPr/>
        </p:nvPicPr>
        <p:blipFill>
          <a:blip r:embed="rId2" cstate="print"/>
          <a:srcRect l="50999" t="2751" r="5940" b="59450"/>
          <a:stretch>
            <a:fillRect/>
          </a:stretch>
        </p:blipFill>
        <p:spPr bwMode="auto">
          <a:xfrm rot="5400000" flipH="1" flipV="1">
            <a:off x="3106880" y="-2078908"/>
            <a:ext cx="5904658" cy="1087179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 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5430" t="33261" r="31855" b="11672"/>
          <a:stretch>
            <a:fillRect/>
          </a:stretch>
        </p:blipFill>
        <p:spPr bwMode="auto">
          <a:xfrm>
            <a:off x="3719252" y="1268760"/>
            <a:ext cx="5237828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9257" y="5"/>
            <a:ext cx="7646253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Understanding of pin configuration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728" y="571480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Pin Configuration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2" y="171943"/>
            <a:ext cx="10514231" cy="948520"/>
          </a:xfrm>
        </p:spPr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Metal Planning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1565063"/>
              </p:ext>
            </p:extLst>
          </p:nvPr>
        </p:nvGraphicFramePr>
        <p:xfrm>
          <a:off x="838091" y="1120463"/>
          <a:ext cx="10514232" cy="53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5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85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Layers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Application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Resistance(sheet)(m</a:t>
                      </a:r>
                      <a:r>
                        <a:rPr lang="el-GR" sz="2000" dirty="0" smtClean="0"/>
                        <a:t>ῼ</a:t>
                      </a:r>
                      <a:r>
                        <a:rPr lang="en-IN" sz="2000" dirty="0" smtClean="0"/>
                        <a:t>)</a:t>
                      </a:r>
                      <a:endParaRPr lang="en-US" sz="2000" dirty="0"/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Capacitance( </a:t>
                      </a:r>
                      <a:r>
                        <a:rPr kumimoji="0" lang="en-IN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l-G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1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Local</a:t>
                      </a:r>
                      <a:r>
                        <a:rPr lang="en-IN" baseline="0" dirty="0" smtClean="0"/>
                        <a:t> Routing 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130.8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2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Word Line Strapping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103.7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 Line Complement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</a:t>
                      </a:r>
                      <a:r>
                        <a:rPr lang="en-IN" baseline="0" dirty="0" smtClean="0"/>
                        <a:t> 5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6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Routing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150</a:t>
                      </a:r>
                    </a:p>
                    <a:p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69.4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VSS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62.7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7836">
                <a:tc>
                  <a:txBody>
                    <a:bodyPr/>
                    <a:lstStyle/>
                    <a:p>
                      <a:r>
                        <a:rPr lang="en-IN" dirty="0" smtClean="0"/>
                        <a:t>Metal Layer 8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VDD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68.3</a:t>
                      </a:r>
                      <a:endParaRPr lang="en-US" dirty="0"/>
                    </a:p>
                  </a:txBody>
                  <a:tcPr marL="91428" marR="9142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87108" y="2"/>
            <a:ext cx="5003306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Metal Strategy</a:t>
            </a:r>
          </a:p>
        </p:txBody>
      </p:sp>
    </p:spTree>
    <p:extLst>
      <p:ext uri="{BB962C8B-B14F-4D97-AF65-F5344CB8AC3E}">
        <p14:creationId xmlns:p14="http://schemas.microsoft.com/office/powerpoint/2010/main" xmlns="" val="14841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baseline="-25000" dirty="0" err="1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10ns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Considering  2ns delay for I/O pad wire bond to package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Dividing   8 ns equally among 4 major components for rough analysis, core delay = 2ns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Assuming equal delay in rows and columns, 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Row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pPr lvl="1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Column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delay = 1ns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38083" y="5"/>
            <a:ext cx="5717427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9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Memory Specifications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128K X 8 bit CMOS Static RAM (Cypress Semiconductors CY7C1019CV33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Key Features: Automatic Power down when deselected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Width : 17 bit (A0-A16)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Data Width: 8 bit (I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I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/O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Voltage : 1V </a:t>
            </a:r>
            <a:r>
              <a:rPr lang="en-IN" u="sng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10%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Operating Temperature: Commercial (0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- 70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 Node: UMC 65nm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Cycle Time : 15 ns (min)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Address to Data valid time : 15ns (max)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Partitioning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Architecture and Floor Planning: Array Partitioning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336" y="2060849"/>
            <a:ext cx="5949799" cy="4104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175" y="2045251"/>
            <a:ext cx="5904656" cy="41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23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Array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3" y="1928805"/>
            <a:ext cx="7227270" cy="419736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delays with respect to size, we get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 = 1150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= 264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a size of 128x8 rows and 256 columns to be appropriate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for improving speed we prefer smaller bank size to have smaller word line and bit line capacitances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we opt for 8 banks of 16k x 8bits each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decoder logic complexity increases exponentially as the number of banks increases and hence we don’t choose banks of smaller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01615" y="2"/>
            <a:ext cx="5288799" cy="365125"/>
          </a:xfrm>
        </p:spPr>
        <p:txBody>
          <a:bodyPr/>
          <a:lstStyle/>
          <a:p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  Architecture and Floor Planning: Array Partitioning</a:t>
            </a:r>
          </a:p>
          <a:p>
            <a:endParaRPr lang="en-IN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295425" y="2564904"/>
            <a:ext cx="2405139" cy="175816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295424" y="2276874"/>
            <a:ext cx="2401537" cy="2088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3392" y="1714589"/>
            <a:ext cx="223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256 columns</a:t>
            </a:r>
            <a:endParaRPr lang="en-IN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975526" y="2492896"/>
            <a:ext cx="0" cy="187220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7669850" y="3150502"/>
            <a:ext cx="17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64 X 8 Rows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54672" y="3151598"/>
            <a:ext cx="165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16k X 8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322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67" y="628536"/>
            <a:ext cx="10514231" cy="5245852"/>
          </a:xfrm>
        </p:spPr>
        <p:txBody>
          <a:bodyPr>
            <a:normAutofit/>
          </a:bodyPr>
          <a:lstStyle/>
          <a:p>
            <a:pPr algn="ctr"/>
            <a:r>
              <a:rPr lang="en-US" sz="5399" dirty="0">
                <a:latin typeface="+mn-lt"/>
              </a:rPr>
              <a:t>Floor Planning and Routing</a:t>
            </a:r>
          </a:p>
        </p:txBody>
      </p:sp>
      <p:sp>
        <p:nvSpPr>
          <p:cNvPr id="3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5595141" y="2"/>
            <a:ext cx="6360369" cy="365125"/>
          </a:xfrm>
        </p:spPr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 and Signal Routing</a:t>
            </a:r>
          </a:p>
        </p:txBody>
      </p:sp>
    </p:spTree>
    <p:extLst>
      <p:ext uri="{BB962C8B-B14F-4D97-AF65-F5344CB8AC3E}">
        <p14:creationId xmlns:p14="http://schemas.microsoft.com/office/powerpoint/2010/main" xmlns="" val="27069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736" y="285728"/>
            <a:ext cx="9367258" cy="619127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132" name="Footer Placeholder 131"/>
          <p:cNvSpPr>
            <a:spLocks noGrp="1"/>
          </p:cNvSpPr>
          <p:nvPr>
            <p:ph type="ftr" sz="quarter" idx="11"/>
          </p:nvPr>
        </p:nvSpPr>
        <p:spPr>
          <a:xfrm>
            <a:off x="7166777" y="2"/>
            <a:ext cx="4788733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Floor Planning</a:t>
            </a:r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5297" y="332656"/>
            <a:ext cx="9447571" cy="6104384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3" y="152400"/>
            <a:ext cx="973233" cy="6115110"/>
            <a:chOff x="670719" y="152400"/>
            <a:chExt cx="97336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823118" y="2057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823118" y="2438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 smtClean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 smtClean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823118" y="3581400"/>
              <a:ext cx="820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823118" y="3962400"/>
              <a:ext cx="748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123182" cy="6115110"/>
            <a:chOff x="10790238" y="152400"/>
            <a:chExt cx="112332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818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46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2135282" y="365128"/>
            <a:ext cx="359993" cy="601620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Left-Right Arrow 138"/>
          <p:cNvSpPr/>
          <p:nvPr/>
        </p:nvSpPr>
        <p:spPr>
          <a:xfrm>
            <a:off x="4655234" y="6926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Left-Right Arrow 139"/>
          <p:cNvSpPr/>
          <p:nvPr/>
        </p:nvSpPr>
        <p:spPr>
          <a:xfrm>
            <a:off x="4655234" y="21328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Left-Right Arrow 140"/>
          <p:cNvSpPr/>
          <p:nvPr/>
        </p:nvSpPr>
        <p:spPr>
          <a:xfrm>
            <a:off x="4655234" y="429309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Left-Right Arrow 141"/>
          <p:cNvSpPr/>
          <p:nvPr/>
        </p:nvSpPr>
        <p:spPr>
          <a:xfrm>
            <a:off x="4655234" y="5733256"/>
            <a:ext cx="2807946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Left-Right Arrow 143"/>
          <p:cNvSpPr/>
          <p:nvPr/>
        </p:nvSpPr>
        <p:spPr>
          <a:xfrm>
            <a:off x="2424720" y="14127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Left-Right Arrow 144"/>
          <p:cNvSpPr/>
          <p:nvPr/>
        </p:nvSpPr>
        <p:spPr>
          <a:xfrm>
            <a:off x="2424720" y="5013176"/>
            <a:ext cx="7342895" cy="28803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6" name="Up-Down Arrow 145"/>
          <p:cNvSpPr/>
          <p:nvPr/>
        </p:nvSpPr>
        <p:spPr>
          <a:xfrm>
            <a:off x="6023208" y="9087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7" name="Up-Down Arrow 146"/>
          <p:cNvSpPr/>
          <p:nvPr/>
        </p:nvSpPr>
        <p:spPr>
          <a:xfrm>
            <a:off x="6023208" y="16288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Up-Down Arrow 147"/>
          <p:cNvSpPr/>
          <p:nvPr/>
        </p:nvSpPr>
        <p:spPr>
          <a:xfrm>
            <a:off x="5951209" y="450912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Up-Down Arrow 148"/>
          <p:cNvSpPr/>
          <p:nvPr/>
        </p:nvSpPr>
        <p:spPr>
          <a:xfrm>
            <a:off x="5951209" y="5229200"/>
            <a:ext cx="215996" cy="57606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1199301" y="242088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199301" y="393305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199301" y="4293096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1199301" y="2780928"/>
            <a:ext cx="1007981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H="1">
            <a:off x="9983132" y="2420888"/>
            <a:ext cx="1143595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9983132" y="2780928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9983132" y="3933056"/>
            <a:ext cx="863984" cy="83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9983132" y="4365104"/>
            <a:ext cx="935982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lide Number Placeholder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51" name="Footer Placeholder 150"/>
          <p:cNvSpPr>
            <a:spLocks noGrp="1"/>
          </p:cNvSpPr>
          <p:nvPr>
            <p:ph type="ftr" sz="quarter" idx="11"/>
          </p:nvPr>
        </p:nvSpPr>
        <p:spPr>
          <a:xfrm>
            <a:off x="7095338" y="5"/>
            <a:ext cx="4860171" cy="365125"/>
          </a:xfrm>
        </p:spPr>
        <p:txBody>
          <a:bodyPr/>
          <a:lstStyle/>
          <a:p>
            <a:pPr algn="r"/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</a:t>
            </a:r>
            <a:r>
              <a:rPr lang="en-IN" sz="1400" b="1" dirty="0" err="1" smtClean="0">
                <a:latin typeface="Times New Roman" pitchFamily="18" charset="0"/>
                <a:cs typeface="Times New Roman" pitchFamily="18" charset="0"/>
              </a:rPr>
              <a:t>DataSignal</a:t>
            </a: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 Routing</a:t>
            </a:r>
          </a:p>
        </p:txBody>
      </p:sp>
      <p:sp>
        <p:nvSpPr>
          <p:cNvPr id="152" name="Up-Down Arrow 151"/>
          <p:cNvSpPr/>
          <p:nvPr/>
        </p:nvSpPr>
        <p:spPr>
          <a:xfrm>
            <a:off x="9695654" y="404664"/>
            <a:ext cx="359993" cy="5976664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424" y="228600"/>
            <a:ext cx="9447571" cy="62484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algn="ctr" defTabSz="1217249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9744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94395" y="381004"/>
            <a:ext cx="496120" cy="592691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ctr"/>
          <a:lstStyle/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I</a:t>
            </a: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/O</a:t>
            </a:r>
          </a:p>
          <a:p>
            <a:pPr algn="ctr" defTabSz="1217249"/>
            <a:endParaRPr lang="en-US" sz="3200" i="1" dirty="0">
              <a:solidFill>
                <a:prstClr val="black"/>
              </a:solidFill>
            </a:endParaRPr>
          </a:p>
          <a:p>
            <a:pPr algn="ctr" defTabSz="1217249"/>
            <a:r>
              <a:rPr lang="en-US" sz="3200" i="1" dirty="0">
                <a:solidFill>
                  <a:prstClr val="black"/>
                </a:solidFill>
              </a:rPr>
              <a:t>BUFFERS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200"/>
          <p:cNvGrpSpPr/>
          <p:nvPr/>
        </p:nvGrpSpPr>
        <p:grpSpPr>
          <a:xfrm>
            <a:off x="442061" y="152400"/>
            <a:ext cx="914281" cy="6115110"/>
            <a:chOff x="670719" y="152400"/>
            <a:chExt cx="914400" cy="6115110"/>
          </a:xfrm>
        </p:grpSpPr>
        <p:cxnSp>
          <p:nvCxnSpPr>
            <p:cNvPr id="124" name="Straight Arrow Connector 123"/>
            <p:cNvCxnSpPr/>
            <p:nvPr/>
          </p:nvCxnSpPr>
          <p:spPr>
            <a:xfrm>
              <a:off x="670719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823119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0719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823119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670719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823119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670719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823119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0719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70719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80998" y="2057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>
              <a:off x="670719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80998" y="2438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670719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823119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670719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823119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670719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80998" y="3581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>
              <a:off x="670719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80998" y="3962400"/>
              <a:ext cx="751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670719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670719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823119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670719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23119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670719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823119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670719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823119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1800225"/>
              <a:ext cx="257175" cy="257175"/>
            </a:xfrm>
            <a:prstGeom prst="rect">
              <a:avLst/>
            </a:prstGeom>
            <a:noFill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9319" y="4467225"/>
              <a:ext cx="352425" cy="257175"/>
            </a:xfrm>
            <a:prstGeom prst="rect">
              <a:avLst/>
            </a:prstGeom>
            <a:noFill/>
          </p:spPr>
        </p:pic>
      </p:grp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-243648" y="-2231"/>
            <a:ext cx="1847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217249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38"/>
          <p:cNvGrpSpPr/>
          <p:nvPr/>
        </p:nvGrpSpPr>
        <p:grpSpPr>
          <a:xfrm>
            <a:off x="10803912" y="152400"/>
            <a:ext cx="1077018" cy="6115110"/>
            <a:chOff x="10790238" y="152400"/>
            <a:chExt cx="1077158" cy="6115110"/>
          </a:xfrm>
        </p:grpSpPr>
        <p:cxnSp>
          <p:nvCxnSpPr>
            <p:cNvPr id="203" name="Straight Arrow Connector 202"/>
            <p:cNvCxnSpPr/>
            <p:nvPr/>
          </p:nvCxnSpPr>
          <p:spPr>
            <a:xfrm flipH="1">
              <a:off x="10790238" y="51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 flipH="1">
              <a:off x="11095038" y="152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 flipH="1">
              <a:off x="10790238" y="89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 flipH="1">
              <a:off x="11095038" y="53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10790238" y="127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 flipH="1">
              <a:off x="11095038" y="91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 flipH="1">
              <a:off x="10790238" y="165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 flipH="1">
              <a:off x="11095038" y="129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13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H="1">
              <a:off x="10790238" y="203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0790238" y="241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 flipH="1">
              <a:off x="11095037" y="2057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7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>
              <a:off x="10790238" y="2799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 flipH="1">
              <a:off x="11095037" y="2438400"/>
              <a:ext cx="77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6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H="1">
              <a:off x="10790238" y="3180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 flipH="1">
              <a:off x="11095038" y="2819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SS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Straight Arrow Connector 217"/>
            <p:cNvCxnSpPr/>
            <p:nvPr/>
          </p:nvCxnSpPr>
          <p:spPr>
            <a:xfrm flipH="1">
              <a:off x="10790238" y="3561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/>
            <p:cNvSpPr txBox="1"/>
            <p:nvPr/>
          </p:nvSpPr>
          <p:spPr>
            <a:xfrm flipH="1">
              <a:off x="11095038" y="3200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V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CC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 flipH="1">
              <a:off x="10790238" y="3942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 flipH="1">
              <a:off x="11095037" y="3581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5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10790238" y="4323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 flipH="1">
              <a:off x="11095037" y="3962400"/>
              <a:ext cx="700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I/O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4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H="1">
              <a:off x="10790238" y="4704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790238" y="5085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 flipH="1">
              <a:off x="11095038" y="4724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11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 flipH="1">
              <a:off x="10790238" y="5466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 flipH="1">
              <a:off x="11095038" y="5105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10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 flipH="1">
              <a:off x="10790238" y="5847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 flipH="1">
              <a:off x="11095038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9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 flipH="1">
              <a:off x="10790238" y="6228080"/>
              <a:ext cx="914400" cy="0"/>
            </a:xfrm>
            <a:prstGeom prst="straightConnector1">
              <a:avLst/>
            </a:prstGeom>
            <a:ln w="25400" cap="sq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 flipH="1">
              <a:off x="11095038" y="5867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8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flipH="1">
              <a:off x="11095038" y="4343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249"/>
              <a:r>
                <a:rPr lang="en-US" sz="2000" i="1" dirty="0">
                  <a:solidFill>
                    <a:prstClr val="black"/>
                  </a:solidFill>
                </a:rPr>
                <a:t>A</a:t>
              </a:r>
              <a:r>
                <a:rPr lang="en-US" sz="2000" i="1" baseline="-25000" dirty="0">
                  <a:solidFill>
                    <a:prstClr val="black"/>
                  </a:solidFill>
                </a:rPr>
                <a:t>12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90288" y="1800225"/>
              <a:ext cx="285750" cy="257175"/>
            </a:xfrm>
            <a:prstGeom prst="rect">
              <a:avLst/>
            </a:prstGeom>
            <a:noFill/>
          </p:spPr>
        </p:pic>
      </p:grpSp>
      <p:grpSp>
        <p:nvGrpSpPr>
          <p:cNvPr id="7" name="Group 242"/>
          <p:cNvGrpSpPr/>
          <p:nvPr/>
        </p:nvGrpSpPr>
        <p:grpSpPr>
          <a:xfrm>
            <a:off x="2590463" y="457200"/>
            <a:ext cx="1980942" cy="762000"/>
            <a:chOff x="2347119" y="685800"/>
            <a:chExt cx="2298192" cy="1143000"/>
          </a:xfrm>
        </p:grpSpPr>
        <p:sp>
          <p:nvSpPr>
            <p:cNvPr id="240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1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2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43"/>
          <p:cNvGrpSpPr/>
          <p:nvPr/>
        </p:nvGrpSpPr>
        <p:grpSpPr>
          <a:xfrm flipH="1">
            <a:off x="7542818" y="457200"/>
            <a:ext cx="1978630" cy="762000"/>
            <a:chOff x="2347119" y="685800"/>
            <a:chExt cx="2295510" cy="1143000"/>
          </a:xfrm>
        </p:grpSpPr>
        <p:sp>
          <p:nvSpPr>
            <p:cNvPr id="245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46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47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47"/>
          <p:cNvGrpSpPr/>
          <p:nvPr/>
        </p:nvGrpSpPr>
        <p:grpSpPr>
          <a:xfrm>
            <a:off x="2590463" y="1905000"/>
            <a:ext cx="1978630" cy="762000"/>
            <a:chOff x="2347119" y="685800"/>
            <a:chExt cx="2295510" cy="1143000"/>
          </a:xfrm>
        </p:grpSpPr>
        <p:sp>
          <p:nvSpPr>
            <p:cNvPr id="24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1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251"/>
          <p:cNvGrpSpPr/>
          <p:nvPr/>
        </p:nvGrpSpPr>
        <p:grpSpPr>
          <a:xfrm flipH="1">
            <a:off x="7542818" y="1905000"/>
            <a:ext cx="1978630" cy="762000"/>
            <a:chOff x="2347119" y="685800"/>
            <a:chExt cx="2295510" cy="1143000"/>
          </a:xfrm>
        </p:grpSpPr>
        <p:sp>
          <p:nvSpPr>
            <p:cNvPr id="25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25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25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307"/>
          <p:cNvGrpSpPr/>
          <p:nvPr/>
        </p:nvGrpSpPr>
        <p:grpSpPr>
          <a:xfrm>
            <a:off x="2590463" y="4038600"/>
            <a:ext cx="1980942" cy="762000"/>
            <a:chOff x="2347119" y="685800"/>
            <a:chExt cx="2298192" cy="1143000"/>
          </a:xfrm>
        </p:grpSpPr>
        <p:sp>
          <p:nvSpPr>
            <p:cNvPr id="309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0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1" name="CustomShape 39"/>
            <p:cNvSpPr/>
            <p:nvPr/>
          </p:nvSpPr>
          <p:spPr>
            <a:xfrm rot="16200000">
              <a:off x="3839115" y="1022604"/>
              <a:ext cx="1143000" cy="4693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311"/>
          <p:cNvGrpSpPr/>
          <p:nvPr/>
        </p:nvGrpSpPr>
        <p:grpSpPr>
          <a:xfrm flipH="1">
            <a:off x="7542818" y="4038600"/>
            <a:ext cx="1978630" cy="762000"/>
            <a:chOff x="2347119" y="685800"/>
            <a:chExt cx="2295510" cy="1143000"/>
          </a:xfrm>
        </p:grpSpPr>
        <p:sp>
          <p:nvSpPr>
            <p:cNvPr id="313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4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5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315"/>
          <p:cNvGrpSpPr/>
          <p:nvPr/>
        </p:nvGrpSpPr>
        <p:grpSpPr>
          <a:xfrm>
            <a:off x="2592775" y="5486400"/>
            <a:ext cx="1978630" cy="762000"/>
            <a:chOff x="2347119" y="685800"/>
            <a:chExt cx="2295510" cy="1143000"/>
          </a:xfrm>
        </p:grpSpPr>
        <p:sp>
          <p:nvSpPr>
            <p:cNvPr id="317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18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19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19"/>
          <p:cNvGrpSpPr/>
          <p:nvPr/>
        </p:nvGrpSpPr>
        <p:grpSpPr>
          <a:xfrm flipH="1">
            <a:off x="7542818" y="5486400"/>
            <a:ext cx="1978630" cy="762000"/>
            <a:chOff x="2347119" y="685800"/>
            <a:chExt cx="2295510" cy="1143000"/>
          </a:xfrm>
        </p:grpSpPr>
        <p:sp>
          <p:nvSpPr>
            <p:cNvPr id="321" name="CustomShape 35"/>
            <p:cNvSpPr/>
            <p:nvPr/>
          </p:nvSpPr>
          <p:spPr>
            <a:xfrm>
              <a:off x="2728119" y="685800"/>
              <a:ext cx="1447800" cy="1143000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 scaled="0"/>
            </a:gra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16K × 8 bit</a:t>
              </a:r>
            </a:p>
            <a:p>
              <a:pPr algn="ctr" defTabSz="1217249"/>
              <a:r>
                <a:rPr lang="en-IN" sz="1600" dirty="0">
                  <a:solidFill>
                    <a:prstClr val="black"/>
                  </a:solidFill>
                </a:rPr>
                <a:t>SRAM Core</a:t>
              </a:r>
            </a:p>
          </p:txBody>
        </p:sp>
        <p:sp>
          <p:nvSpPr>
            <p:cNvPr id="322" name="CustomShape 39"/>
            <p:cNvSpPr/>
            <p:nvPr/>
          </p:nvSpPr>
          <p:spPr>
            <a:xfrm rot="16200000">
              <a:off x="1966119" y="1066800"/>
              <a:ext cx="1143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900" dirty="0">
                  <a:solidFill>
                    <a:prstClr val="black"/>
                  </a:solidFill>
                </a:rPr>
                <a:t>PRECHARGE</a:t>
              </a:r>
              <a:endParaRPr sz="900" dirty="0">
                <a:solidFill>
                  <a:prstClr val="black"/>
                </a:solidFill>
              </a:endParaRPr>
            </a:p>
          </p:txBody>
        </p:sp>
        <p:sp>
          <p:nvSpPr>
            <p:cNvPr id="323" name="CustomShape 39"/>
            <p:cNvSpPr/>
            <p:nvPr/>
          </p:nvSpPr>
          <p:spPr>
            <a:xfrm rot="16200000">
              <a:off x="3837774" y="1023945"/>
              <a:ext cx="1143000" cy="4667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 defTabSz="1217249"/>
              <a:r>
                <a:rPr lang="en-IN" sz="1000" dirty="0">
                  <a:solidFill>
                    <a:prstClr val="black"/>
                  </a:solidFill>
                </a:rPr>
                <a:t>SENSE AMPLIFIER</a:t>
              </a:r>
              <a:endParaRPr sz="1000">
                <a:solidFill>
                  <a:prstClr val="black"/>
                </a:solidFill>
              </a:endParaRPr>
            </a:p>
          </p:txBody>
        </p:sp>
      </p:grpSp>
      <p:sp>
        <p:nvSpPr>
          <p:cNvPr id="324" name="CustomShape 45"/>
          <p:cNvSpPr/>
          <p:nvPr/>
        </p:nvSpPr>
        <p:spPr>
          <a:xfrm>
            <a:off x="2590463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5" name="CustomShape 45"/>
          <p:cNvSpPr/>
          <p:nvPr/>
        </p:nvSpPr>
        <p:spPr>
          <a:xfrm>
            <a:off x="7542818" y="13716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2590463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327" name="CustomShape 45"/>
          <p:cNvSpPr/>
          <p:nvPr/>
        </p:nvSpPr>
        <p:spPr>
          <a:xfrm>
            <a:off x="7542818" y="4953000"/>
            <a:ext cx="1980942" cy="38100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328" name="CustomShape 45"/>
          <p:cNvSpPr/>
          <p:nvPr/>
        </p:nvSpPr>
        <p:spPr>
          <a:xfrm rot="16200000">
            <a:off x="4706212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29" name="CustomShape 45"/>
          <p:cNvSpPr/>
          <p:nvPr/>
        </p:nvSpPr>
        <p:spPr>
          <a:xfrm rot="5400000" flipH="1">
            <a:off x="6687154" y="5509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0" name="CustomShape 45"/>
          <p:cNvSpPr/>
          <p:nvPr/>
        </p:nvSpPr>
        <p:spPr>
          <a:xfrm>
            <a:off x="5717305" y="5715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1" name="CustomShape 45"/>
          <p:cNvSpPr/>
          <p:nvPr/>
        </p:nvSpPr>
        <p:spPr>
          <a:xfrm rot="16200000">
            <a:off x="4706212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2" name="CustomShape 45"/>
          <p:cNvSpPr/>
          <p:nvPr/>
        </p:nvSpPr>
        <p:spPr>
          <a:xfrm rot="5400000" flipH="1">
            <a:off x="6687154" y="19987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5717305" y="20193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4706212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5" name="CustomShape 45"/>
          <p:cNvSpPr/>
          <p:nvPr/>
        </p:nvSpPr>
        <p:spPr>
          <a:xfrm rot="5400000" flipH="1">
            <a:off x="6687154" y="55801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6" name="CustomShape 45"/>
          <p:cNvSpPr/>
          <p:nvPr/>
        </p:nvSpPr>
        <p:spPr>
          <a:xfrm>
            <a:off x="5717305" y="56007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8" name="CustomShape 45"/>
          <p:cNvSpPr/>
          <p:nvPr/>
        </p:nvSpPr>
        <p:spPr>
          <a:xfrm rot="5400000" flipH="1">
            <a:off x="6687154" y="4132363"/>
            <a:ext cx="758952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5717305" y="4152900"/>
            <a:ext cx="758853" cy="571500"/>
          </a:xfrm>
          <a:prstGeom prst="rect">
            <a:avLst/>
          </a:prstGeom>
          <a:solidFill>
            <a:srgbClr val="FF66FF"/>
          </a:solidFill>
          <a:ln w="9360">
            <a:solidFill>
              <a:schemeClr val="accent3">
                <a:lumMod val="75000"/>
              </a:schemeClr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WRITE BUFFER</a:t>
            </a:r>
            <a:endParaRPr sz="1100" dirty="0">
              <a:solidFill>
                <a:prstClr val="black"/>
              </a:solidFill>
            </a:endParaRPr>
          </a:p>
        </p:txBody>
      </p:sp>
      <p:grpSp>
        <p:nvGrpSpPr>
          <p:cNvPr id="15" name="Group 129"/>
          <p:cNvGrpSpPr/>
          <p:nvPr/>
        </p:nvGrpSpPr>
        <p:grpSpPr>
          <a:xfrm>
            <a:off x="3052289" y="2971800"/>
            <a:ext cx="6081353" cy="762000"/>
            <a:chOff x="1029855" y="2971800"/>
            <a:chExt cx="6082145" cy="762000"/>
          </a:xfrm>
        </p:grpSpPr>
        <p:sp>
          <p:nvSpPr>
            <p:cNvPr id="340" name="CustomShape 45"/>
            <p:cNvSpPr/>
            <p:nvPr/>
          </p:nvSpPr>
          <p:spPr>
            <a:xfrm>
              <a:off x="3048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ADDRESS TRANSITION DETECTOR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1" name="CustomShape 45"/>
            <p:cNvSpPr/>
            <p:nvPr/>
          </p:nvSpPr>
          <p:spPr>
            <a:xfrm>
              <a:off x="5080000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BLOCK DECODER</a:t>
              </a:r>
              <a:endParaRPr sz="1400" b="1">
                <a:solidFill>
                  <a:prstClr val="black"/>
                </a:solidFill>
              </a:endParaRPr>
            </a:p>
          </p:txBody>
        </p:sp>
        <p:sp>
          <p:nvSpPr>
            <p:cNvPr id="342" name="CustomShape 45"/>
            <p:cNvSpPr/>
            <p:nvPr/>
          </p:nvSpPr>
          <p:spPr>
            <a:xfrm>
              <a:off x="1029855" y="2971800"/>
              <a:ext cx="2032000" cy="762000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36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lIns="90000" tIns="45000" rIns="90000" bIns="45000" anchor="ctr"/>
            <a:lstStyle/>
            <a:p>
              <a:pPr algn="ctr" defTabSz="1217249"/>
              <a:r>
                <a:rPr lang="en-IN" sz="1400" b="1" dirty="0">
                  <a:solidFill>
                    <a:srgbClr val="000000"/>
                  </a:solidFill>
                </a:rPr>
                <a:t>TIMING AND CONTROL CIRCUIT</a:t>
              </a:r>
              <a:endParaRPr sz="1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6" name="CustomShape 45"/>
          <p:cNvSpPr/>
          <p:nvPr/>
        </p:nvSpPr>
        <p:spPr>
          <a:xfrm rot="16200000">
            <a:off x="1302029" y="1357771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>
              <a:solidFill>
                <a:prstClr val="black"/>
              </a:solidFill>
            </a:endParaRPr>
          </a:p>
        </p:txBody>
      </p:sp>
      <p:sp>
        <p:nvSpPr>
          <p:cNvPr id="127" name="CustomShape 45"/>
          <p:cNvSpPr/>
          <p:nvPr/>
        </p:nvSpPr>
        <p:spPr>
          <a:xfrm rot="16200000">
            <a:off x="1302029" y="4959952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8" name="CustomShape 45"/>
          <p:cNvSpPr/>
          <p:nvPr/>
        </p:nvSpPr>
        <p:spPr>
          <a:xfrm rot="5400000" flipH="1">
            <a:off x="8851773" y="1385480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29" name="CustomShape 45"/>
          <p:cNvSpPr/>
          <p:nvPr/>
        </p:nvSpPr>
        <p:spPr>
          <a:xfrm rot="5400000" flipH="1">
            <a:off x="8865625" y="4959953"/>
            <a:ext cx="1981200" cy="380950"/>
          </a:xfrm>
          <a:prstGeom prst="rect">
            <a:avLst/>
          </a:prstGeom>
          <a:solidFill>
            <a:srgbClr val="92D050"/>
          </a:soli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400" dirty="0">
                <a:solidFill>
                  <a:srgbClr val="000000"/>
                </a:solidFill>
              </a:rPr>
              <a:t>COLUMN DECODER</a:t>
            </a:r>
            <a:endParaRPr sz="1400" dirty="0">
              <a:solidFill>
                <a:prstClr val="black"/>
              </a:solidFill>
            </a:endParaRPr>
          </a:p>
        </p:txBody>
      </p:sp>
      <p:sp>
        <p:nvSpPr>
          <p:cNvPr id="130" name="CustomShape 45"/>
          <p:cNvSpPr/>
          <p:nvPr/>
        </p:nvSpPr>
        <p:spPr>
          <a:xfrm rot="16200000">
            <a:off x="4688903" y="4115394"/>
            <a:ext cx="792087" cy="571426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FFFF99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90000" tIns="45000" rIns="90000" bIns="45000" anchor="ctr"/>
          <a:lstStyle/>
          <a:p>
            <a:pPr algn="ctr" defTabSz="1217249"/>
            <a:r>
              <a:rPr lang="en-IN" sz="1100" dirty="0">
                <a:solidFill>
                  <a:srgbClr val="000000"/>
                </a:solidFill>
              </a:rPr>
              <a:t>ROW DECODER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131" name="Up-Down Arrow 130"/>
          <p:cNvSpPr/>
          <p:nvPr/>
        </p:nvSpPr>
        <p:spPr>
          <a:xfrm>
            <a:off x="2095199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Up-Down Arrow 131"/>
          <p:cNvSpPr/>
          <p:nvPr/>
        </p:nvSpPr>
        <p:spPr>
          <a:xfrm>
            <a:off x="9666641" y="285728"/>
            <a:ext cx="357144" cy="600079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Up-Down Arrow 133"/>
          <p:cNvSpPr/>
          <p:nvPr/>
        </p:nvSpPr>
        <p:spPr>
          <a:xfrm>
            <a:off x="4952347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Up-Down Arrow 134"/>
          <p:cNvSpPr/>
          <p:nvPr/>
        </p:nvSpPr>
        <p:spPr>
          <a:xfrm>
            <a:off x="6952352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Up-Down Arrow 135"/>
          <p:cNvSpPr/>
          <p:nvPr/>
        </p:nvSpPr>
        <p:spPr>
          <a:xfrm>
            <a:off x="4952347" y="47863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Up-Down Arrow 136"/>
          <p:cNvSpPr/>
          <p:nvPr/>
        </p:nvSpPr>
        <p:spPr>
          <a:xfrm>
            <a:off x="6952352" y="1214422"/>
            <a:ext cx="285715" cy="714380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Left-Right Arrow 137"/>
          <p:cNvSpPr/>
          <p:nvPr/>
        </p:nvSpPr>
        <p:spPr>
          <a:xfrm>
            <a:off x="4595205" y="14287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Left-Right Arrow 139"/>
          <p:cNvSpPr/>
          <p:nvPr/>
        </p:nvSpPr>
        <p:spPr>
          <a:xfrm>
            <a:off x="4595205" y="5000636"/>
            <a:ext cx="2928577" cy="28575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ight Arrow 140"/>
          <p:cNvSpPr/>
          <p:nvPr/>
        </p:nvSpPr>
        <p:spPr>
          <a:xfrm>
            <a:off x="2380914" y="3214686"/>
            <a:ext cx="642858" cy="2857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Left Arrow 141"/>
          <p:cNvSpPr/>
          <p:nvPr/>
        </p:nvSpPr>
        <p:spPr>
          <a:xfrm>
            <a:off x="9095212" y="3214686"/>
            <a:ext cx="642858" cy="28575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ight Arrow 143"/>
          <p:cNvSpPr/>
          <p:nvPr/>
        </p:nvSpPr>
        <p:spPr>
          <a:xfrm>
            <a:off x="2380914" y="1428736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ight Arrow 144"/>
          <p:cNvSpPr/>
          <p:nvPr/>
        </p:nvSpPr>
        <p:spPr>
          <a:xfrm>
            <a:off x="2380914" y="5072074"/>
            <a:ext cx="214286" cy="2143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Left Arrow 145"/>
          <p:cNvSpPr/>
          <p:nvPr/>
        </p:nvSpPr>
        <p:spPr>
          <a:xfrm>
            <a:off x="9523784" y="15001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Left Arrow 146"/>
          <p:cNvSpPr/>
          <p:nvPr/>
        </p:nvSpPr>
        <p:spPr>
          <a:xfrm>
            <a:off x="9523784" y="5072074"/>
            <a:ext cx="214286" cy="21431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309484" y="50004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1309484" y="92867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380912" y="128586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309484" y="5072074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309484" y="1643050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309484" y="585789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309484" y="550070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309484" y="6215082"/>
            <a:ext cx="857144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rot="10800000">
            <a:off x="9880929" y="50004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rot="10800000">
            <a:off x="9952356" y="128586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0800000">
            <a:off x="9880929" y="92867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rot="10800000">
            <a:off x="9952356" y="1643050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rot="10800000">
            <a:off x="9952356" y="585789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rot="10800000">
            <a:off x="9952356" y="550070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9880929" y="5072074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rot="10800000">
            <a:off x="9880929" y="6215082"/>
            <a:ext cx="928573" cy="158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lide Number Placeholder 1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194" name="Footer Placeholder 193"/>
          <p:cNvSpPr>
            <a:spLocks noGrp="1"/>
          </p:cNvSpPr>
          <p:nvPr>
            <p:ph type="ftr" sz="quarter" idx="11"/>
          </p:nvPr>
        </p:nvSpPr>
        <p:spPr>
          <a:xfrm>
            <a:off x="7023901" y="5"/>
            <a:ext cx="4931609" cy="365125"/>
          </a:xfrm>
        </p:spPr>
        <p:txBody>
          <a:bodyPr/>
          <a:lstStyle/>
          <a:p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Architecture and Floor Planning: Address Signal Routing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330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HSNM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Calculation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66710" y="2"/>
            <a:ext cx="5523703" cy="365125"/>
          </a:xfrm>
        </p:spPr>
        <p:txBody>
          <a:bodyPr/>
          <a:lstStyle/>
          <a:p>
            <a:endParaRPr lang="en-IN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77" y="1585293"/>
            <a:ext cx="10054590" cy="458172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623598" y="1988840"/>
            <a:ext cx="681597" cy="2376264"/>
            <a:chOff x="9191550" y="2201214"/>
            <a:chExt cx="681597" cy="2307906"/>
          </a:xfrm>
        </p:grpSpPr>
        <p:sp>
          <p:nvSpPr>
            <p:cNvPr id="9" name="TextBox 8"/>
            <p:cNvSpPr txBox="1"/>
            <p:nvPr/>
          </p:nvSpPr>
          <p:spPr>
            <a:xfrm>
              <a:off x="9191550" y="220121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CR=0.5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91550" y="2420888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CR=0.875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91550" y="2708920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CR=0.9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91550" y="2966755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91550" y="3212976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CR=1.1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17463" y="347081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CR=1.25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91550" y="3717032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CR=1.3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1550" y="4005064"/>
              <a:ext cx="5501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CR=1.5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91550" y="4262899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CR=1.625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958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09719" y="5"/>
            <a:ext cx="4145791" cy="714353"/>
          </a:xfrm>
        </p:spPr>
        <p:txBody>
          <a:bodyPr/>
          <a:lstStyle/>
          <a:p>
            <a:r>
              <a:rPr lang="en-IN" sz="1800" dirty="0" smtClean="0"/>
              <a:t>Gantt Chart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40" y="785794"/>
            <a:ext cx="11267791" cy="53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Read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4"/>
          <a:ext cx="8001056" cy="407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CR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RSNM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0.36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0.314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0.265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1.5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0.224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0.158</a:t>
                      </a:r>
                      <a:endParaRPr lang="en-IN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1" cy="571475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53" y="214293"/>
            <a:ext cx="114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Gantt Chart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ppt1_1.jpg"/>
          <p:cNvPicPr>
            <a:picLocks noChangeAspect="1"/>
          </p:cNvPicPr>
          <p:nvPr/>
        </p:nvPicPr>
        <p:blipFill>
          <a:blip r:embed="rId3" cstate="print"/>
          <a:srcRect l="8770" t="13793" r="7298" b="11494"/>
          <a:stretch>
            <a:fillRect/>
          </a:stretch>
        </p:blipFill>
        <p:spPr>
          <a:xfrm>
            <a:off x="880911" y="785794"/>
            <a:ext cx="10285733" cy="55007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Write Static Noise Margin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23240" y="1857365"/>
          <a:ext cx="8001056" cy="3393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/>
                <a:gridCol w="4000528"/>
              </a:tblGrid>
              <a:tr h="678659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PR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WSNM (V)</a:t>
                      </a:r>
                      <a:endParaRPr lang="en-IN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0.744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0.66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0.464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78659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0.445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95141" y="5"/>
            <a:ext cx="6360369" cy="57147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SNM at Process Corners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For PR=1, CR=2 SNM values at </a:t>
            </a:r>
            <a:r>
              <a:rPr lang="en-IN" sz="2400" dirty="0" err="1" smtClean="0"/>
              <a:t>ss</a:t>
            </a:r>
            <a:r>
              <a:rPr lang="en-IN" sz="2400" dirty="0" smtClean="0"/>
              <a:t> corner are: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HSNM=0.3536V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RSNM=0.293V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WSNM=0.432V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66578" y="5"/>
            <a:ext cx="6288932" cy="500037"/>
          </a:xfrm>
        </p:spPr>
        <p:txBody>
          <a:bodyPr/>
          <a:lstStyle/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Architecture and Floor Planning: Noise Margin Calculation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Power Planning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81157" y="5"/>
            <a:ext cx="4074353" cy="500039"/>
          </a:xfrm>
        </p:spPr>
        <p:txBody>
          <a:bodyPr/>
          <a:lstStyle/>
          <a:p>
            <a:r>
              <a:rPr lang="en-IN" sz="1800" b="1" dirty="0" smtClean="0"/>
              <a:t>Power Planning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94678" y="2000240"/>
            <a:ext cx="3214710" cy="2786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131059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988315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488381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98844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3488513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559687" y="3392487"/>
            <a:ext cx="2786082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23834" y="2000240"/>
            <a:ext cx="2928958" cy="2714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23834" y="235743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23834" y="271462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23834" y="307181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23834" y="342900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3834" y="378619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23834" y="4143380"/>
            <a:ext cx="29289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3834" y="4429132"/>
            <a:ext cx="2928958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94612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ground routing on metal layer7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6309520" y="4929200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Hybrid  grid for VDD routing on metal layer8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451604" y="5715018"/>
            <a:ext cx="10858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Ref- Dr. Robert Reese [9] https://www.google.co.in/url?sa=t&amp;rct=j&amp;q=&amp;esrc=s&amp;source=web&amp;cd=4&amp;cad=rja&amp;uact=8&amp;ved=0ahUKEwjQ3Lemvd_ZAhVLKY8KHcyvBZYQFghLMAM&amp;url=http%3A%2F%2Fece-research.unm.edu%2Fjimp%2Fvlsi_synthesis%2Fcontrib%2FMissStateStdCellTut.ppt&amp;usg=AOvVaw2rM2jRk8ovHWVIv43zP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SRAM Cell sizing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5"/>
            <a:ext cx="3860040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33</a:t>
            </a:fld>
            <a:endParaRPr lang="en-IN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80232" y="1791998"/>
            <a:ext cx="10723792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The access transistors were chosen to be of minimum size so as to minimize the </a:t>
            </a:r>
            <a:r>
              <a:rPr lang="en-IN" sz="2000" dirty="0" err="1"/>
              <a:t>bitline</a:t>
            </a:r>
            <a:r>
              <a:rPr lang="en-IN" sz="2000" dirty="0"/>
              <a:t> capacitance</a:t>
            </a:r>
            <a:r>
              <a:rPr lang="en-IN" sz="2000" dirty="0" smtClean="0"/>
              <a:t>.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/>
              <a:t>Considering acceptable noise margins pull-up ratio was chosen to be </a:t>
            </a:r>
            <a:r>
              <a:rPr lang="en-IN" sz="2000" dirty="0" smtClean="0"/>
              <a:t>1 </a:t>
            </a:r>
            <a:r>
              <a:rPr lang="en-IN" sz="2000" dirty="0"/>
              <a:t>and cell ratio was </a:t>
            </a:r>
            <a:r>
              <a:rPr lang="en-IN" sz="2000" dirty="0" smtClean="0"/>
              <a:t>2. </a:t>
            </a:r>
            <a:endParaRPr lang="en-IN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Optimum CR = </a:t>
            </a:r>
            <a:r>
              <a:rPr lang="pt-BR" sz="2000" dirty="0" smtClean="0"/>
              <a:t>2 &amp; </a:t>
            </a:r>
            <a:r>
              <a:rPr lang="pt-BR" sz="2000" dirty="0"/>
              <a:t>PR = 1.0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Sizing of Transistors : L= </a:t>
            </a:r>
            <a:r>
              <a:rPr lang="en-IN" sz="2000" dirty="0" smtClean="0"/>
              <a:t>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Pull-up Transistors : W = </a:t>
            </a:r>
            <a:r>
              <a:rPr lang="en-IN" sz="2000" dirty="0" smtClean="0"/>
              <a:t>160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Access Transistors : W = </a:t>
            </a:r>
            <a:r>
              <a:rPr lang="en-IN" sz="2000" dirty="0" smtClean="0"/>
              <a:t>80 </a:t>
            </a:r>
            <a:r>
              <a:rPr lang="en-IN" sz="2000" dirty="0"/>
              <a:t>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Drive Transistors : W = </a:t>
            </a:r>
            <a:r>
              <a:rPr lang="en-US" sz="2000" dirty="0" smtClean="0"/>
              <a:t>160 </a:t>
            </a:r>
            <a:r>
              <a:rPr lang="en-US" sz="2000" dirty="0"/>
              <a:t>nm </a:t>
            </a:r>
            <a:endParaRPr lang="en-IN" sz="2000" dirty="0" smtClean="0"/>
          </a:p>
          <a:p>
            <a:pPr marL="285750" indent="-285750">
              <a:buNone/>
            </a:pPr>
            <a:endParaRPr lang="en-IN" sz="2400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18" y="71435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6T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24032" y="5"/>
            <a:ext cx="3931478" cy="500037"/>
          </a:xfrm>
        </p:spPr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3636" y="1857364"/>
            <a:ext cx="5429288" cy="463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80232" y="3071810"/>
            <a:ext cx="3143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Height=1.98 um</a:t>
            </a:r>
          </a:p>
          <a:p>
            <a:r>
              <a:rPr lang="en-IN" sz="3200" dirty="0" smtClean="0"/>
              <a:t>Width=1.87 um</a:t>
            </a:r>
          </a:p>
          <a:p>
            <a:r>
              <a:rPr lang="en-IN" sz="3200" dirty="0" smtClean="0"/>
              <a:t>Area= 3.70 um sq</a:t>
            </a:r>
            <a:endParaRPr lang="en-IN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94" y="642918"/>
            <a:ext cx="7685933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Decoding Scheme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18" y="1928805"/>
            <a:ext cx="10914975" cy="4197361"/>
          </a:xfrm>
        </p:spPr>
        <p:txBody>
          <a:bodyPr/>
          <a:lstStyle/>
          <a:p>
            <a:r>
              <a:rPr lang="en-IN" sz="2500" dirty="0" smtClean="0">
                <a:latin typeface="+mj-lt"/>
                <a:cs typeface="Times New Roman" pitchFamily="18" charset="0"/>
              </a:rPr>
              <a:t>The total 17 address lines are divided as follows for decoding: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-A16 to A14 for memory bank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-A13 to A9 for row decoding</a:t>
            </a:r>
          </a:p>
          <a:p>
            <a:pPr>
              <a:buNone/>
            </a:pPr>
            <a:r>
              <a:rPr lang="en-IN" sz="2500" dirty="0" smtClean="0">
                <a:latin typeface="+mj-lt"/>
                <a:cs typeface="Times New Roman" pitchFamily="18" charset="0"/>
              </a:rPr>
              <a:t>	-A8 to A0 for column decoding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simple 3:8 decoder is to be used for memory bank selection.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A novel 5:32 decoder using a </a:t>
            </a:r>
            <a:r>
              <a:rPr lang="en-IN" sz="2500" dirty="0" err="1" smtClean="0">
                <a:latin typeface="+mj-lt"/>
                <a:cs typeface="Times New Roman" pitchFamily="18" charset="0"/>
              </a:rPr>
              <a:t>predecoder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and an inverter replica based circuit is to be used for row decoding.</a:t>
            </a:r>
          </a:p>
          <a:p>
            <a:r>
              <a:rPr lang="en-IN" sz="2500" dirty="0" smtClean="0">
                <a:latin typeface="+mj-lt"/>
                <a:cs typeface="Times New Roman" pitchFamily="18" charset="0"/>
              </a:rPr>
              <a:t>The above novel decoder circuit is to be used as a 9:512 decoder for column decoding too.</a:t>
            </a: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IN" sz="2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Block 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6" name="Picture 5" descr="trad_de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2299" y="1214422"/>
            <a:ext cx="7358114" cy="5643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356" y="1785926"/>
            <a:ext cx="350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500" dirty="0" err="1" smtClean="0">
                <a:latin typeface="+mj-lt"/>
                <a:cs typeface="Times New Roman" pitchFamily="18" charset="0"/>
              </a:rPr>
              <a:t>Predecoding</a:t>
            </a:r>
            <a:r>
              <a:rPr lang="en-IN" sz="2500" dirty="0" smtClean="0">
                <a:latin typeface="+mj-lt"/>
                <a:cs typeface="Times New Roman" pitchFamily="18" charset="0"/>
              </a:rPr>
              <a:t> is done to reduce the fan-in of the logic gates.</a:t>
            </a:r>
          </a:p>
          <a:p>
            <a:endParaRPr lang="en-IN" sz="2500" dirty="0" smtClean="0"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500" dirty="0" smtClean="0">
                <a:latin typeface="+mj-lt"/>
                <a:cs typeface="Times New Roman" pitchFamily="18" charset="0"/>
              </a:rPr>
              <a:t>Using the enable signal at the input stage reduces its fan-out and also minimizes power.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6" y="428604"/>
            <a:ext cx="9852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+mj-lt"/>
                <a:cs typeface="Times New Roman" pitchFamily="18" charset="0"/>
              </a:rPr>
              <a:t>Memory Bank Selection using 3:8 decoder</a:t>
            </a:r>
            <a:endParaRPr lang="en-IN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132" y="5929330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 smtClean="0">
                <a:latin typeface="+mj-lt"/>
                <a:cs typeface="Times New Roman" pitchFamily="18" charset="0"/>
              </a:rPr>
              <a:t>Implemented Schematic of 3:8 Decoder</a:t>
            </a:r>
            <a:endParaRPr lang="en-IN" sz="2000" u="sng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80" y="285728"/>
            <a:ext cx="10971372" cy="1143000"/>
          </a:xfrm>
        </p:spPr>
        <p:txBody>
          <a:bodyPr/>
          <a:lstStyle/>
          <a:p>
            <a:pPr algn="l"/>
            <a:r>
              <a:rPr lang="en-IN" dirty="0" smtClean="0">
                <a:cs typeface="Times New Roman" pitchFamily="18" charset="0"/>
              </a:rPr>
              <a:t>Novel 5:32 Decoder</a:t>
            </a:r>
            <a:endParaRPr lang="en-IN" dirty="0"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dirty="0" smtClean="0"/>
              <a:t>Decoder Design- Row Decoding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6" name="Picture 5" descr="noveldec.jpg"/>
          <p:cNvPicPr>
            <a:picLocks noChangeAspect="1"/>
          </p:cNvPicPr>
          <p:nvPr/>
        </p:nvPicPr>
        <p:blipFill>
          <a:blip r:embed="rId2" cstate="print"/>
          <a:srcRect l="3965" t="5263" b="3947"/>
          <a:stretch>
            <a:fillRect/>
          </a:stretch>
        </p:blipFill>
        <p:spPr>
          <a:xfrm>
            <a:off x="1666050" y="1214422"/>
            <a:ext cx="8572560" cy="5085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604" y="6286520"/>
            <a:ext cx="1099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Ref-[9] “Novel Design Technique of Address Decoder for SRAM ”, </a:t>
            </a:r>
            <a:r>
              <a:rPr lang="en-IN" sz="2000" dirty="0" err="1" smtClean="0"/>
              <a:t>Arvind</a:t>
            </a:r>
            <a:r>
              <a:rPr lang="en-IN" sz="2000" dirty="0" smtClean="0"/>
              <a:t> Kumar </a:t>
            </a:r>
            <a:r>
              <a:rPr lang="en-IN" sz="2000" dirty="0" err="1" smtClean="0"/>
              <a:t>Mishra</a:t>
            </a:r>
            <a:r>
              <a:rPr lang="en-IN" sz="2000" dirty="0" smtClean="0"/>
              <a:t> et.al, IEEE,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9587" y="5"/>
            <a:ext cx="5145923" cy="365125"/>
          </a:xfrm>
        </p:spPr>
        <p:txBody>
          <a:bodyPr/>
          <a:lstStyle/>
          <a:p>
            <a:r>
              <a:rPr lang="en-IN" sz="1800" dirty="0" smtClean="0"/>
              <a:t>Peripheral Circuit Design- Sense Amplifier</a:t>
            </a: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290" y="1571614"/>
            <a:ext cx="7000924" cy="428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23174" y="5715016"/>
            <a:ext cx="450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Ref-[10] “High-Performance and Low-Voltage Sense-Amplifier Techniques for sub-90nm SRAM ”, </a:t>
            </a:r>
            <a:r>
              <a:rPr lang="en-IN" dirty="0" err="1" smtClean="0"/>
              <a:t>Manoj</a:t>
            </a:r>
            <a:r>
              <a:rPr lang="en-IN" dirty="0" smtClean="0"/>
              <a:t> </a:t>
            </a:r>
            <a:r>
              <a:rPr lang="en-IN" dirty="0" err="1" smtClean="0"/>
              <a:t>Sinha</a:t>
            </a:r>
            <a:r>
              <a:rPr lang="en-IN" dirty="0" smtClean="0"/>
              <a:t> et.al, IEEE, 2003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23968" y="2071680"/>
          <a:ext cx="4143402" cy="335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34"/>
                <a:gridCol w="1381134"/>
                <a:gridCol w="1381134"/>
              </a:tblGrid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Bias</a:t>
                      </a:r>
                      <a:r>
                        <a:rPr lang="en-IN" baseline="0" dirty="0" smtClean="0"/>
                        <a:t> Voltage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Bit</a:t>
                      </a:r>
                      <a:r>
                        <a:rPr lang="en-IN" baseline="0" dirty="0" smtClean="0"/>
                        <a:t> bar (</a:t>
                      </a:r>
                      <a:r>
                        <a:rPr lang="en-IN" baseline="0" dirty="0" err="1" smtClean="0"/>
                        <a:t>ps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23.59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28.1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67</a:t>
                      </a:r>
                      <a:endParaRPr lang="en-IN" dirty="0"/>
                    </a:p>
                  </a:txBody>
                  <a:tcPr/>
                </a:tc>
              </a:tr>
              <a:tr h="671517">
                <a:tc>
                  <a:txBody>
                    <a:bodyPr/>
                    <a:lstStyle/>
                    <a:p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52528" y="5643578"/>
            <a:ext cx="42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Table: CTSA delay </a:t>
            </a:r>
            <a:r>
              <a:rPr lang="en-IN" dirty="0" err="1" smtClean="0"/>
              <a:t>tplh</a:t>
            </a:r>
            <a:r>
              <a:rPr lang="en-IN" dirty="0" smtClean="0"/>
              <a:t> for bit and </a:t>
            </a:r>
            <a:r>
              <a:rPr lang="en-IN" dirty="0" err="1" smtClean="0"/>
              <a:t>bit_bar</a:t>
            </a:r>
            <a:r>
              <a:rPr lang="en-IN" dirty="0" smtClean="0"/>
              <a:t> for various values of bias voltage.	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2" y="1928805"/>
            <a:ext cx="9738699" cy="4197361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Charge Transfer Sense Amplifier has been chosen.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18-20% faster than Voltage mode sensing. [10]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Works on the principle of conservation of charge and exploits the high </a:t>
            </a:r>
            <a:r>
              <a:rPr lang="en-IN" sz="2400" dirty="0" err="1" smtClean="0"/>
              <a:t>bitline</a:t>
            </a:r>
            <a:r>
              <a:rPr lang="en-IN" sz="2400" dirty="0" smtClean="0"/>
              <a:t> capacitances.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Simulations show that there is typically 30ps delay from sense enable signal to output.</a:t>
            </a:r>
          </a:p>
          <a:p>
            <a:pPr>
              <a:buNone/>
            </a:pPr>
            <a:endParaRPr lang="en-IN" sz="2400" dirty="0" smtClean="0"/>
          </a:p>
          <a:p>
            <a:r>
              <a:rPr lang="en-IN" sz="2400" dirty="0" smtClean="0"/>
              <a:t>The cross coupled inverters raise the signal to full CMOS level.</a:t>
            </a:r>
          </a:p>
          <a:p>
            <a:endParaRPr lang="en-IN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5272" y="5"/>
            <a:ext cx="5360238" cy="365125"/>
          </a:xfrm>
        </p:spPr>
        <p:txBody>
          <a:bodyPr/>
          <a:lstStyle/>
          <a:p>
            <a:r>
              <a:rPr lang="en-IN" sz="1800" b="1" dirty="0" smtClean="0"/>
              <a:t>Peripheral Circuit Design- Sense Amplifier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The SRAM Cell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Multiple cells-[4T, 5T, 6T, 8T] were found in literature reviewed.</a:t>
                </a: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An asymmetric 6T SRAM cell with low leakage is also being studied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.[1]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The merit of the cells is defined by the static noise margin (SNM) offered by the cells for R/W operations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 smtClean="0">
                    <a:ea typeface="Cambria Math" panose="02040503050406030204" pitchFamily="18" charset="0"/>
                  </a:rPr>
                  <a:t>∆V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𝐷𝑆𝐴𝑇𝑛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𝐷𝑆𝐴𝑇𝑛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𝐷𝑆𝐴𝑇𝑝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𝐷𝑆𝐴𝑇𝑝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box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966" t="-3193" r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5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Gantt Chart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r="8154" b="18175"/>
          <a:stretch>
            <a:fillRect/>
          </a:stretch>
        </p:blipFill>
        <p:spPr bwMode="auto">
          <a:xfrm>
            <a:off x="523042" y="642918"/>
            <a:ext cx="11381618" cy="551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6T Cell Layout (Optimized)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3074" name="Picture 2" descr="C:\Users\HP\Downloads\6tcell_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9652" y="1928802"/>
            <a:ext cx="3594760" cy="41973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3174" y="2428868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1.55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0.895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1.387 um sq</a:t>
            </a:r>
            <a:endParaRPr lang="en-IN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Bit line Twisting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2000" y="2285992"/>
            <a:ext cx="5638826" cy="413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4X4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066" y="1928802"/>
            <a:ext cx="7656026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6.71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26.84 um sq</a:t>
            </a:r>
            <a:endParaRPr lang="en-IN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16X16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Length=25.74um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15.78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406.17 um sq</a:t>
            </a:r>
            <a:endParaRPr lang="en-IN" sz="2400" dirty="0"/>
          </a:p>
        </p:txBody>
      </p:sp>
      <p:pic>
        <p:nvPicPr>
          <p:cNvPr id="7170" name="Picture 2" descr="C:\Users\HP\Downloads\Screenshot from 2018-03-30 01-29-2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3504" y="1857364"/>
            <a:ext cx="7715304" cy="4340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46</a:t>
            </a:fld>
            <a:endParaRPr lang="en-IN"/>
          </a:p>
        </p:txBody>
      </p:sp>
      <p:pic>
        <p:nvPicPr>
          <p:cNvPr id="8194" name="Picture 2" descr="C:\Users\HP\Downloads\shahsa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736" y="571480"/>
            <a:ext cx="9387863" cy="5774387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stCxn id="17" idx="3"/>
          </p:cNvCxnSpPr>
          <p:nvPr/>
        </p:nvCxnSpPr>
        <p:spPr>
          <a:xfrm>
            <a:off x="1001337" y="756146"/>
            <a:ext cx="593275" cy="1725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1200970" y="1071546"/>
            <a:ext cx="393642" cy="3989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2273273" y="6179363"/>
            <a:ext cx="357190" cy="2857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09058" y="6143644"/>
            <a:ext cx="428628" cy="3571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5852" y="57148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Bit line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28586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Bit bar line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166116" y="6488668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Word line</a:t>
            </a:r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32X32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Length=50.54um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31.05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1569.26 um sq</a:t>
            </a:r>
            <a:endParaRPr lang="en-IN" sz="2400" dirty="0"/>
          </a:p>
        </p:txBody>
      </p:sp>
      <p:pic>
        <p:nvPicPr>
          <p:cNvPr id="9218" name="Picture 2" descr="C:\Users\HP\Downloads\32x3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4942" y="1928802"/>
            <a:ext cx="7138028" cy="4197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64X64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Length=100.14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61.575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6166.12 um sq</a:t>
            </a:r>
            <a:endParaRPr lang="en-IN" sz="2400" dirty="0"/>
          </a:p>
        </p:txBody>
      </p:sp>
      <p:pic>
        <p:nvPicPr>
          <p:cNvPr id="10242" name="Picture 2" descr="C:\Users\HP\Downloads\64x6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3504" y="1785926"/>
            <a:ext cx="7429552" cy="4483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128X128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49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08794" y="2357430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Length=199.34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122.6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24439.08 um sq</a:t>
            </a:r>
            <a:endParaRPr lang="en-IN" sz="2400" dirty="0"/>
          </a:p>
        </p:txBody>
      </p:sp>
      <p:pic>
        <p:nvPicPr>
          <p:cNvPr id="11266" name="Picture 2" descr="C:\Users\HP\Downloads\128x12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6380" y="1857363"/>
            <a:ext cx="7299403" cy="44705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SNM depends on Cell Ratio (CR) and Pull-up Ratio (PR) and PVT variations.</a:t>
                </a: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𝑷𝒖𝒍𝒍</m:t>
                          </m:r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num>
                            <m:den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𝑨𝒄𝒄𝒆𝒔𝒔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𝒕𝒓𝒂𝒏𝒔𝒊𝒔𝒕𝒐𝒓𝒔</m:t>
                          </m:r>
                        </m:den>
                      </m:f>
                    </m:oMath>
                  </m:oMathPara>
                </a14:m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Correlation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among CR, PR, max. allowed ripple during read and quiescent write operating point can be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estimated. With </a:t>
                </a:r>
                <a:r>
                  <a:rPr lang="en-IN" dirty="0">
                    <a:latin typeface="Times New Roman" pitchFamily="18" charset="0"/>
                    <a:cs typeface="Times New Roman" pitchFamily="18" charset="0"/>
                  </a:rPr>
                  <a:t>a mathematical expression for SNM [2], the upper/lower bounds for CR/PR can be estimated.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194" t="-4064" r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87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256X256 Cell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50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51670" y="2357430"/>
            <a:ext cx="29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Length=397.74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244.68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 0.097mm sq</a:t>
            </a:r>
            <a:endParaRPr lang="en-IN" sz="2400" dirty="0"/>
          </a:p>
        </p:txBody>
      </p:sp>
      <p:pic>
        <p:nvPicPr>
          <p:cNvPr id="12290" name="Picture 2" descr="C:\Users\HP\Downloads\256x25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7818" y="2000240"/>
            <a:ext cx="7358114" cy="4340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Core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Core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237422" y="5143512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Length=794.54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244.68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 0.194 mm sq</a:t>
            </a:r>
            <a:endParaRPr lang="en-IN" sz="2400" dirty="0"/>
          </a:p>
        </p:txBody>
      </p:sp>
      <p:pic>
        <p:nvPicPr>
          <p:cNvPr id="13314" name="Picture 2" descr="C:\Users\HP\Downloads\256x51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18" y="1714488"/>
            <a:ext cx="10144125" cy="3071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80826" y="5500702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Effective area of one cell = 1.427 um sq</a:t>
            </a:r>
            <a:endParaRPr lang="en-IN" sz="20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Word Line Driver 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F= </a:t>
            </a:r>
            <a:r>
              <a:rPr lang="en-IN" dirty="0" err="1" smtClean="0"/>
              <a:t>f</a:t>
            </a:r>
            <a:r>
              <a:rPr lang="en-IN" baseline="30000" dirty="0" err="1" smtClean="0"/>
              <a:t>N</a:t>
            </a:r>
            <a:endParaRPr lang="en-IN" dirty="0" smtClean="0"/>
          </a:p>
          <a:p>
            <a:r>
              <a:rPr lang="en-IN" dirty="0" smtClean="0"/>
              <a:t>N=No. of stages</a:t>
            </a:r>
          </a:p>
          <a:p>
            <a:r>
              <a:rPr lang="en-IN" dirty="0" smtClean="0"/>
              <a:t>We calculated f=3.47</a:t>
            </a:r>
          </a:p>
          <a:p>
            <a:r>
              <a:rPr lang="en-IN" dirty="0" smtClean="0"/>
              <a:t>Value chosen f=4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52</a:t>
            </a:fld>
            <a:endParaRPr lang="en-IN"/>
          </a:p>
        </p:txBody>
      </p:sp>
      <p:pic>
        <p:nvPicPr>
          <p:cNvPr id="12" name="Picture 11" descr="Driver_Siz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3636" y="1937179"/>
            <a:ext cx="6205540" cy="357778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Word Line Driver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951670" y="2500306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Length= 4.569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Width= 1.725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Area= 7.88 um sq</a:t>
            </a:r>
            <a:endParaRPr lang="en-IN" sz="24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105" t="27232" b="8093"/>
          <a:stretch>
            <a:fillRect/>
          </a:stretch>
        </p:blipFill>
        <p:spPr bwMode="auto">
          <a:xfrm>
            <a:off x="3484153" y="1714488"/>
            <a:ext cx="8001307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 Delay Analysis at Process Corners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66050" y="1928811"/>
          <a:ext cx="8358246" cy="378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123"/>
                <a:gridCol w="4179123"/>
              </a:tblGrid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(in 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85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110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89.5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87.5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54</a:t>
            </a:fld>
            <a:endParaRPr lang="en-I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00" dirty="0" smtClean="0"/>
              <a:t>We need 0.6 V for CTSA and Delay element.</a:t>
            </a:r>
          </a:p>
          <a:p>
            <a:endParaRPr lang="en-IN" sz="2600" dirty="0" smtClean="0"/>
          </a:p>
          <a:p>
            <a:r>
              <a:rPr lang="en-US" sz="2600" dirty="0" smtClean="0"/>
              <a:t>The following circuit was designed by us and tested for variations.</a:t>
            </a:r>
          </a:p>
          <a:p>
            <a:endParaRPr lang="en-US" sz="2600" dirty="0" smtClean="0"/>
          </a:p>
          <a:p>
            <a:r>
              <a:rPr lang="en-US" sz="2600" dirty="0" smtClean="0"/>
              <a:t>The circuit gave a nominal output voltage of 550mV.</a:t>
            </a:r>
          </a:p>
          <a:p>
            <a:endParaRPr lang="en-US" sz="2600" dirty="0" smtClean="0"/>
          </a:p>
          <a:p>
            <a:r>
              <a:rPr lang="en-US" sz="2600" dirty="0" smtClean="0"/>
              <a:t>Temperature varied from -25 to 85 C.</a:t>
            </a:r>
          </a:p>
          <a:p>
            <a:endParaRPr lang="en-US" sz="2600" dirty="0" smtClean="0"/>
          </a:p>
          <a:p>
            <a:r>
              <a:rPr lang="en-US" sz="2600" dirty="0" smtClean="0"/>
              <a:t>Voltage varied +-10mv at extremes.</a:t>
            </a:r>
            <a:endParaRPr lang="en-IN" sz="2600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55</a:t>
            </a:fld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Peripheral Circuit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56</a:t>
            </a:fld>
            <a:endParaRPr lang="en-IN"/>
          </a:p>
        </p:txBody>
      </p:sp>
      <p:pic>
        <p:nvPicPr>
          <p:cNvPr id="4100" name="Picture 4" descr="C:\Users\HP\Downloads\voltage_regul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2594" y="2000240"/>
            <a:ext cx="2459898" cy="41973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52528" y="3000372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M1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738544" y="2928934"/>
            <a:ext cx="498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M2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452528" y="4143380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M3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9738544" y="4071942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M4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9738544" y="5000636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M5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451736" y="2071678"/>
            <a:ext cx="5143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Monte Carlo sampling was done for 1million samples at random for process and mismatch.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Monte Carlo results:</a:t>
            </a:r>
          </a:p>
          <a:p>
            <a:pPr lvl="1"/>
            <a:r>
              <a:rPr lang="en-US" sz="2400" b="1" dirty="0" smtClean="0"/>
              <a:t>Mean value=550.9mV</a:t>
            </a:r>
          </a:p>
          <a:p>
            <a:pPr lvl="1"/>
            <a:r>
              <a:rPr lang="en-US" sz="2400" b="1" dirty="0" smtClean="0"/>
              <a:t>Standard deviation of 6mV. </a:t>
            </a:r>
            <a:endParaRPr lang="en-IN" sz="2400" b="1" dirty="0" smtClean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Circuit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451736" y="1928813"/>
          <a:ext cx="8643998" cy="378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999"/>
                <a:gridCol w="4321999"/>
              </a:tblGrid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Temperature (degree 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Voltage (mV)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560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556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554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552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548</a:t>
                      </a:r>
                      <a:endParaRPr lang="en-IN" dirty="0"/>
                    </a:p>
                  </a:txBody>
                  <a:tcPr/>
                </a:tc>
              </a:tr>
              <a:tr h="54088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545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95470" y="214290"/>
            <a:ext cx="3860298" cy="365125"/>
          </a:xfrm>
        </p:spPr>
        <p:txBody>
          <a:bodyPr/>
          <a:lstStyle/>
          <a:p>
            <a:r>
              <a:rPr lang="en-IN" sz="1800" b="1" dirty="0" smtClean="0"/>
              <a:t>Peripheral Circuit Design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57</a:t>
            </a:fld>
            <a:endParaRPr lang="en-I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Delay Element based on Current Starved Inverter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Literature Survey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58</a:t>
            </a:fld>
            <a:endParaRPr lang="en-IN"/>
          </a:p>
        </p:txBody>
      </p:sp>
      <p:pic>
        <p:nvPicPr>
          <p:cNvPr id="5123" name="Picture 3" descr="C:\Users\HP\Downloads\current_stv_del_e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9454" y="1928802"/>
            <a:ext cx="4071966" cy="410407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380298" y="2143116"/>
            <a:ext cx="33575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err="1" smtClean="0"/>
              <a:t>Vcp</a:t>
            </a:r>
            <a:r>
              <a:rPr lang="en-IN" sz="2400" dirty="0" smtClean="0"/>
              <a:t>=550 mV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err="1" smtClean="0"/>
              <a:t>Vcn</a:t>
            </a:r>
            <a:r>
              <a:rPr lang="en-IN" sz="2400" dirty="0" smtClean="0"/>
              <a:t>= 550 mV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NMOS w=80n, l=60n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PMOS w=160n, l=60n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/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Delay Obtained= 100ps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Monostable</a:t>
            </a:r>
            <a:r>
              <a:rPr lang="en-IN" dirty="0" smtClean="0"/>
              <a:t> </a:t>
            </a:r>
            <a:r>
              <a:rPr lang="en-IN" dirty="0" err="1" smtClean="0"/>
              <a:t>Multivibrator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1" y="1928805"/>
            <a:ext cx="5238105" cy="4197361"/>
          </a:xfrm>
        </p:spPr>
        <p:txBody>
          <a:bodyPr>
            <a:noAutofit/>
          </a:bodyPr>
          <a:lstStyle/>
          <a:p>
            <a:r>
              <a:rPr lang="en-IN" sz="1800" dirty="0" smtClean="0"/>
              <a:t>Used to stretch the output pulse of the ATD to get the desired pulse width.</a:t>
            </a:r>
          </a:p>
          <a:p>
            <a:r>
              <a:rPr lang="en-IN" sz="1800" dirty="0" smtClean="0"/>
              <a:t>The designed circuit specifications:</a:t>
            </a:r>
          </a:p>
          <a:p>
            <a:r>
              <a:rPr lang="en-IN" sz="1800" dirty="0" smtClean="0"/>
              <a:t>R1 = 75K Ohms; C1 = 50fF</a:t>
            </a:r>
          </a:p>
          <a:p>
            <a:r>
              <a:rPr lang="en-IN" sz="1800" dirty="0" smtClean="0"/>
              <a:t>NOR gate</a:t>
            </a:r>
          </a:p>
          <a:p>
            <a:pPr lvl="1"/>
            <a:r>
              <a:rPr lang="en-IN" sz="1800" dirty="0" smtClean="0"/>
              <a:t>NMOS: w = 80n l = 60n</a:t>
            </a:r>
          </a:p>
          <a:p>
            <a:pPr lvl="1"/>
            <a:r>
              <a:rPr lang="en-IN" sz="1800" dirty="0" smtClean="0"/>
              <a:t>PMOS: w = 320n l = 60n</a:t>
            </a:r>
          </a:p>
          <a:p>
            <a:r>
              <a:rPr lang="en-IN" sz="1800" dirty="0" smtClean="0"/>
              <a:t>INVERTER </a:t>
            </a:r>
          </a:p>
          <a:p>
            <a:pPr lvl="1"/>
            <a:r>
              <a:rPr lang="en-IN" sz="1800" dirty="0" smtClean="0"/>
              <a:t>PMOS: w = 440n, l = 60n</a:t>
            </a:r>
          </a:p>
          <a:p>
            <a:pPr lvl="1"/>
            <a:r>
              <a:rPr lang="en-IN" sz="1800" dirty="0" smtClean="0"/>
              <a:t>NMOS: w = 80n, l = 60n</a:t>
            </a:r>
          </a:p>
          <a:p>
            <a:r>
              <a:rPr lang="en-IN" sz="1800" dirty="0" smtClean="0"/>
              <a:t>INPUT  PULSE</a:t>
            </a:r>
          </a:p>
          <a:p>
            <a:pPr lvl="1"/>
            <a:r>
              <a:rPr lang="en-IN" sz="1800" dirty="0" smtClean="0"/>
              <a:t>Period = 10ns</a:t>
            </a:r>
          </a:p>
          <a:p>
            <a:pPr lvl="1"/>
            <a:r>
              <a:rPr lang="en-IN" sz="1800" dirty="0" smtClean="0"/>
              <a:t>pulse width = 100ps</a:t>
            </a:r>
          </a:p>
          <a:p>
            <a:pPr lvl="1"/>
            <a:r>
              <a:rPr lang="en-IN" sz="1800" dirty="0" smtClean="0"/>
              <a:t>rise/fall time = 5ps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sz="2000" dirty="0" smtClean="0"/>
              <a:t>	</a:t>
            </a:r>
            <a:endParaRPr lang="en-IN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ATD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59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 t="11830"/>
          <a:stretch>
            <a:fillRect/>
          </a:stretch>
        </p:blipFill>
        <p:spPr>
          <a:xfrm>
            <a:off x="6238082" y="1571612"/>
            <a:ext cx="5643602" cy="4649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SRAM Cell topologies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Content Placeholder 3"/>
          <p:cNvPicPr/>
          <p:nvPr/>
        </p:nvPicPr>
        <p:blipFill>
          <a:blip r:embed="rId2" cstate="print"/>
          <a:stretch/>
        </p:blipFill>
        <p:spPr>
          <a:xfrm>
            <a:off x="4860447" y="2648160"/>
            <a:ext cx="2469279" cy="2096280"/>
          </a:xfrm>
          <a:prstGeom prst="rect">
            <a:avLst/>
          </a:prstGeom>
          <a:ln>
            <a:noFill/>
          </a:ln>
        </p:spPr>
      </p:pic>
      <p:pic>
        <p:nvPicPr>
          <p:cNvPr id="88" name="Picture 4"/>
          <p:cNvPicPr/>
          <p:nvPr/>
        </p:nvPicPr>
        <p:blipFill>
          <a:blip r:embed="rId3" cstate="print"/>
          <a:stretch/>
        </p:blipFill>
        <p:spPr>
          <a:xfrm>
            <a:off x="508614" y="2676924"/>
            <a:ext cx="3503064" cy="2037960"/>
          </a:xfrm>
          <a:prstGeom prst="rect">
            <a:avLst/>
          </a:prstGeom>
          <a:ln>
            <a:noFill/>
          </a:ln>
        </p:spPr>
      </p:pic>
      <p:pic>
        <p:nvPicPr>
          <p:cNvPr id="89" name="Picture 5"/>
          <p:cNvPicPr/>
          <p:nvPr/>
        </p:nvPicPr>
        <p:blipFill>
          <a:blip r:embed="rId4" cstate="print"/>
          <a:stretch/>
        </p:blipFill>
        <p:spPr>
          <a:xfrm>
            <a:off x="8519371" y="2559960"/>
            <a:ext cx="2504194" cy="22143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1581634" y="4862880"/>
            <a:ext cx="4996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9529399" y="4862880"/>
            <a:ext cx="48449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713536" y="4862880"/>
            <a:ext cx="50429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584463" y="5517360"/>
            <a:ext cx="676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Fig. 1 SRAM Cell Topologies a) 8T Cell b) 6T Cell c) 5T Cell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Pulse Width Analysis at Process Corners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66050" y="1928811"/>
          <a:ext cx="8358246" cy="378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123"/>
                <a:gridCol w="4179123"/>
              </a:tblGrid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r>
                        <a:rPr lang="en-IN" baseline="0" dirty="0" smtClean="0"/>
                        <a:t> 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(in ns)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2.02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1.93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1.97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2.22</a:t>
                      </a:r>
                      <a:endParaRPr lang="en-IN" dirty="0"/>
                    </a:p>
                  </a:txBody>
                  <a:tcPr/>
                </a:tc>
              </a:tr>
              <a:tr h="631034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1.78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800" b="1" dirty="0" smtClean="0"/>
              <a:t>ATD Design</a:t>
            </a:r>
            <a:endParaRPr lang="en-IN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60</a:t>
            </a:fld>
            <a:endParaRPr lang="en-I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952341" y="642918"/>
            <a:ext cx="9719815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128K x 8 CMOS Static 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770" y="3143248"/>
            <a:ext cx="914245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Under the guidance of
D</a:t>
            </a:r>
            <a:r>
              <a:rPr lang="en-US" sz="3200" strike="noStrike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Kaushik</a:t>
            </a:r>
            <a:r>
              <a:rPr lang="en-US" sz="3200" strike="noStrike" cap="all" spc="1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3200" strike="noStrike" cap="all" spc="199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Saha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8068" y="4572008"/>
            <a:ext cx="32142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Shashank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Varshney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Vijay Sharma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Saurabh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Mathur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Srishti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Gupta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Ramyani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Mukherjee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136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Gantt Chart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62</a:t>
            </a:fld>
            <a:endParaRPr lang="en-IN"/>
          </a:p>
        </p:txBody>
      </p:sp>
      <p:pic>
        <p:nvPicPr>
          <p:cNvPr id="1027" name="Picture 3" descr="C:\Users\SM\Desktop\gantt_late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488" y="730250"/>
            <a:ext cx="9975850" cy="5395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Timing Analysis of Core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66614" y="3140968"/>
          <a:ext cx="4680519" cy="3024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173"/>
                <a:gridCol w="1560173"/>
                <a:gridCol w="1560173"/>
              </a:tblGrid>
              <a:tr h="77610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READ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DELAY (ns)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WRITE DELAY (</a:t>
                      </a:r>
                      <a:r>
                        <a:rPr lang="en-IN" dirty="0" err="1" smtClean="0"/>
                        <a:t>ps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51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snfp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46</a:t>
                      </a:r>
                      <a:endParaRPr lang="en-IN" dirty="0"/>
                    </a:p>
                  </a:txBody>
                  <a:tcPr/>
                </a:tc>
              </a:tr>
              <a:tr h="449647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fnsp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Core Design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63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66614" y="1844824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Length of </a:t>
            </a:r>
            <a:r>
              <a:rPr lang="en-IN" dirty="0" err="1" smtClean="0"/>
              <a:t>bitline</a:t>
            </a:r>
            <a:r>
              <a:rPr lang="en-IN" dirty="0" smtClean="0"/>
              <a:t> = 398um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Width  of </a:t>
            </a:r>
            <a:r>
              <a:rPr lang="en-IN" dirty="0" err="1" smtClean="0"/>
              <a:t>bitline</a:t>
            </a:r>
            <a:r>
              <a:rPr lang="en-IN" dirty="0" smtClean="0"/>
              <a:t> = 0.1um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Length of </a:t>
            </a:r>
            <a:r>
              <a:rPr lang="en-IN" dirty="0" err="1" smtClean="0"/>
              <a:t>wordline</a:t>
            </a:r>
            <a:r>
              <a:rPr lang="en-IN" dirty="0" smtClean="0"/>
              <a:t> = 490.42um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Width of </a:t>
            </a:r>
            <a:r>
              <a:rPr lang="en-IN" dirty="0" err="1" smtClean="0"/>
              <a:t>wordline</a:t>
            </a:r>
            <a:r>
              <a:rPr lang="en-IN" dirty="0" smtClean="0"/>
              <a:t> = 0.1um  </a:t>
            </a:r>
          </a:p>
          <a:p>
            <a:r>
              <a:rPr lang="en-IN" dirty="0" smtClean="0"/>
              <a:t>    </a:t>
            </a:r>
            <a:endParaRPr lang="en-IN" dirty="0"/>
          </a:p>
        </p:txBody>
      </p:sp>
      <p:pic>
        <p:nvPicPr>
          <p:cNvPr id="3074" name="Picture 2" descr="C:\Users\SM\Desktop\lumped core m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3198" y="1988840"/>
            <a:ext cx="5279992" cy="3600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39422" y="5589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Lumped Core Model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Pulse Width Analysis of ATD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031310" y="3284984"/>
          <a:ext cx="40858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914"/>
                <a:gridCol w="20429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CORNER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(ns)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tt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2.046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1.977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1.956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ATD Design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031310" y="292494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At 27 deg C</a:t>
            </a:r>
            <a:endParaRPr lang="en-IN" sz="20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50590" y="3284984"/>
          <a:ext cx="59046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2952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TEMPERATURE (deg 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PULSE WIDTH (ns)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2.0990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2.0689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2.0330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2.0176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1.9844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0590" y="292494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At </a:t>
            </a:r>
            <a:r>
              <a:rPr lang="en-IN" sz="2000" b="1" dirty="0" err="1" smtClean="0"/>
              <a:t>tt</a:t>
            </a:r>
            <a:r>
              <a:rPr lang="en-IN" sz="2000" b="1" dirty="0" smtClean="0"/>
              <a:t> corner</a:t>
            </a:r>
            <a:endParaRPr lang="en-IN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2598" y="1916832"/>
            <a:ext cx="74168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/>
              <a:t> Capacitor (MIMCAP) (5x5 um sq) value used is 51.6fF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/>
              <a:t> Resistance (RNHR_LL) (480nm x 5 um x 7) value used is 74.6 K</a:t>
            </a:r>
            <a:r>
              <a:rPr lang="el-GR" sz="2000" dirty="0" smtClean="0"/>
              <a:t>Ω</a:t>
            </a:r>
            <a:endParaRPr lang="en-IN" sz="20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58" y="692696"/>
            <a:ext cx="10971372" cy="1143000"/>
          </a:xfrm>
        </p:spPr>
        <p:txBody>
          <a:bodyPr/>
          <a:lstStyle/>
          <a:p>
            <a:pPr algn="l"/>
            <a:r>
              <a:rPr lang="en-IN" dirty="0" smtClean="0"/>
              <a:t>Block Decoder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Block Decoder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65</a:t>
            </a:fld>
            <a:endParaRPr lang="en-IN"/>
          </a:p>
        </p:txBody>
      </p:sp>
      <p:pic>
        <p:nvPicPr>
          <p:cNvPr id="2050" name="Picture 2" descr="C:\Users\SM\Desktop\block_decfina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4926" y="1844824"/>
            <a:ext cx="8208912" cy="4197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574" y="2348880"/>
            <a:ext cx="3960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 smtClean="0"/>
              <a:t> Length= 7.92um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/>
              <a:t> Width= 3.62um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/>
              <a:t> Area= 28.67 um sq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Testing CTSA with Lumped Model of Core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01" y="1928805"/>
            <a:ext cx="4157985" cy="4197361"/>
          </a:xfrm>
        </p:spPr>
        <p:txBody>
          <a:bodyPr>
            <a:normAutofit fontScale="85000" lnSpcReduction="10000"/>
          </a:bodyPr>
          <a:lstStyle/>
          <a:p>
            <a:r>
              <a:rPr lang="en-IN" sz="3100" dirty="0" smtClean="0"/>
              <a:t>Sense amplifier was tested with worst case of lumped model of the core.</a:t>
            </a:r>
          </a:p>
          <a:p>
            <a:r>
              <a:rPr lang="en-IN" sz="3100" dirty="0" err="1" smtClean="0"/>
              <a:t>Bitline</a:t>
            </a:r>
            <a:r>
              <a:rPr lang="en-IN" sz="3100" dirty="0" smtClean="0"/>
              <a:t> resistance was taken as 600ohm</a:t>
            </a:r>
          </a:p>
          <a:p>
            <a:r>
              <a:rPr lang="en-IN" sz="3100" dirty="0" err="1" smtClean="0"/>
              <a:t>Bitline</a:t>
            </a:r>
            <a:r>
              <a:rPr lang="en-IN" sz="3100" dirty="0" smtClean="0"/>
              <a:t> capacitance is 35f F</a:t>
            </a:r>
          </a:p>
          <a:p>
            <a:r>
              <a:rPr lang="en-IN" sz="3100" dirty="0" smtClean="0"/>
              <a:t>Worst case delay from sense enable signal to sense amplifier output is 200ps.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Sense Amplifier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66</a:t>
            </a:fld>
            <a:endParaRPr lang="en-IN"/>
          </a:p>
        </p:txBody>
      </p:sp>
      <p:pic>
        <p:nvPicPr>
          <p:cNvPr id="12290" name="Picture 2" descr="C:\Users\SM\Downloads\sen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206" y="1772816"/>
            <a:ext cx="4559721" cy="41315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Sense Amplifier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11430" y="0"/>
            <a:ext cx="3860298" cy="365125"/>
          </a:xfrm>
        </p:spPr>
        <p:txBody>
          <a:bodyPr/>
          <a:lstStyle/>
          <a:p>
            <a:endParaRPr lang="en-IN" sz="2000" b="1" dirty="0" smtClean="0"/>
          </a:p>
          <a:p>
            <a:r>
              <a:rPr lang="en-IN" sz="2000" b="1" dirty="0" smtClean="0"/>
              <a:t>Sense Amplifier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67</a:t>
            </a:fld>
            <a:endParaRPr lang="en-IN"/>
          </a:p>
        </p:txBody>
      </p:sp>
      <p:pic>
        <p:nvPicPr>
          <p:cNvPr id="4100" name="Picture 4" descr="C:\Users\SM\Downloads\CTSA.png"/>
          <p:cNvPicPr>
            <a:picLocks noChangeAspect="1" noChangeArrowheads="1"/>
          </p:cNvPicPr>
          <p:nvPr/>
        </p:nvPicPr>
        <p:blipFill>
          <a:blip r:embed="rId2" cstate="print"/>
          <a:srcRect t="10972" b="15308"/>
          <a:stretch>
            <a:fillRect/>
          </a:stretch>
        </p:blipFill>
        <p:spPr bwMode="auto">
          <a:xfrm>
            <a:off x="944563" y="2132856"/>
            <a:ext cx="10299700" cy="24482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126654" y="5157192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 Length = 6.135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1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6.135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Array of 16 Sense Amplifiers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000" b="1" dirty="0" smtClean="0"/>
          </a:p>
          <a:p>
            <a:r>
              <a:rPr lang="en-IN" sz="2000" b="1" dirty="0" smtClean="0"/>
              <a:t>Sense Amplifier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68</a:t>
            </a:fld>
            <a:endParaRPr lang="en-IN"/>
          </a:p>
        </p:txBody>
      </p:sp>
      <p:pic>
        <p:nvPicPr>
          <p:cNvPr id="5122" name="Picture 2" descr="C:\Users\SM\Desktop\ppt_7apr\16_sense_arra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971" t="5665" r="23704" b="7576"/>
          <a:stretch>
            <a:fillRect/>
          </a:stretch>
        </p:blipFill>
        <p:spPr bwMode="auto">
          <a:xfrm>
            <a:off x="4583038" y="1844824"/>
            <a:ext cx="6912768" cy="474172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574" y="2204864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 Length= 14.43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Width= 6.15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Area= 88.7445 um sq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582" y="3717032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</a:t>
            </a:r>
            <a:r>
              <a:rPr lang="en-IN" sz="2400" dirty="0" smtClean="0"/>
              <a:t>Effective area of 1 CTSA is 88.7445/16 i.e.</a:t>
            </a:r>
          </a:p>
          <a:p>
            <a:r>
              <a:rPr lang="en-IN" sz="2400" dirty="0" smtClean="0">
                <a:solidFill>
                  <a:srgbClr val="FF0000"/>
                </a:solidFill>
              </a:rPr>
              <a:t>5.546</a:t>
            </a:r>
            <a:r>
              <a:rPr lang="en-IN" sz="2400" dirty="0" smtClean="0"/>
              <a:t> um sq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69</a:t>
            </a:fld>
            <a:endParaRPr lang="en-IN"/>
          </a:p>
        </p:txBody>
      </p:sp>
      <p:pic>
        <p:nvPicPr>
          <p:cNvPr id="11266" name="Picture 2" descr="C:\Users\SM\Downloads\sense_net.png"/>
          <p:cNvPicPr>
            <a:picLocks noChangeAspect="1" noChangeArrowheads="1"/>
          </p:cNvPicPr>
          <p:nvPr/>
        </p:nvPicPr>
        <p:blipFill>
          <a:blip r:embed="rId3" cstate="print"/>
          <a:srcRect l="16426" r="15416"/>
          <a:stretch>
            <a:fillRect/>
          </a:stretch>
        </p:blipFill>
        <p:spPr bwMode="auto">
          <a:xfrm>
            <a:off x="2566814" y="980728"/>
            <a:ext cx="8090320" cy="5613772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endCxn id="22" idx="3"/>
          </p:cNvCxnSpPr>
          <p:nvPr/>
        </p:nvCxnSpPr>
        <p:spPr>
          <a:xfrm flipH="1">
            <a:off x="1702718" y="1628800"/>
            <a:ext cx="2088232" cy="406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3" idx="3"/>
          </p:cNvCxnSpPr>
          <p:nvPr/>
        </p:nvCxnSpPr>
        <p:spPr>
          <a:xfrm flipH="1" flipV="1">
            <a:off x="1846734" y="2317522"/>
            <a:ext cx="3168352" cy="31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918742" y="2996952"/>
            <a:ext cx="43204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4766" y="3717032"/>
            <a:ext cx="61206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2598" y="14847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Y Select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2598" y="21328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Precharge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2598" y="270892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Reference Voltage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22598" y="35730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Sense Enable</a:t>
            </a:r>
            <a:endParaRPr lang="en-IN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11630" y="5517232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11630" y="4941168"/>
            <a:ext cx="115212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055646" y="2924944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27454" y="378904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399462" y="3429000"/>
            <a:ext cx="27363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62" idx="3"/>
          </p:cNvCxnSpPr>
          <p:nvPr/>
        </p:nvCxnSpPr>
        <p:spPr>
          <a:xfrm flipH="1" flipV="1">
            <a:off x="2278782" y="4477762"/>
            <a:ext cx="2088232" cy="31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58702" y="42930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VDD</a:t>
            </a:r>
            <a:endParaRPr lang="en-IN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1063758" y="54452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Bitline</a:t>
            </a:r>
            <a:endParaRPr lang="en-IN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1135766" y="4725144"/>
            <a:ext cx="105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Bitline</a:t>
            </a:r>
            <a:r>
              <a:rPr lang="en-IN" b="1" dirty="0" smtClean="0"/>
              <a:t> bar</a:t>
            </a:r>
            <a:endParaRPr lang="en-IN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1135766" y="328498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VDD</a:t>
            </a:r>
            <a:endParaRPr lang="en-IN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0847734" y="27089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GND</a:t>
            </a:r>
            <a:endParaRPr lang="en-IN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Comparison of different of SRAM cells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96" name="Table 2"/>
          <p:cNvGraphicFramePr/>
          <p:nvPr/>
        </p:nvGraphicFramePr>
        <p:xfrm>
          <a:off x="1375741" y="1793520"/>
          <a:ext cx="8842248" cy="3499200"/>
        </p:xfrm>
        <a:graphic>
          <a:graphicData uri="http://schemas.openxmlformats.org/drawingml/2006/table">
            <a:tbl>
              <a:tblPr/>
              <a:tblGrid>
                <a:gridCol w="2210472"/>
                <a:gridCol w="2210472"/>
                <a:gridCol w="2210472"/>
                <a:gridCol w="2210832"/>
              </a:tblGrid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6T Cell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8T Cell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202.8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135.5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340.9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380.7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347.5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346.4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HSNM (mV)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300.4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311.2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312.3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Read Power(uW)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17.2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Write Power(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nW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39.3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Static Power(nW)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0.21865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5529.77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5529.8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28" marR="91428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5" name="CustomShape 6"/>
          <p:cNvSpPr/>
          <p:nvPr/>
        </p:nvSpPr>
        <p:spPr>
          <a:xfrm>
            <a:off x="523768" y="6128280"/>
            <a:ext cx="10785512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Anupreet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Gupta,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Hajra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Anwer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B.S.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Reniwal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S.K.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Vishvakarma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“Analysis of Stability Issues and Power Efficiency of Symmetric and Asymmetric Low Power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Nanoscaled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SRAM cells,” presented at the 2nd International Conference on Devices, Circuits and Systems (ICDCS), 2016.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Integration of CTSA with Core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70</a:t>
            </a:fld>
            <a:endParaRPr lang="en-IN"/>
          </a:p>
        </p:txBody>
      </p:sp>
      <p:pic>
        <p:nvPicPr>
          <p:cNvPr id="6146" name="Picture 2" descr="C:\Users\SM\Desktop\ppt_7apr\core_sens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558" y="1916832"/>
            <a:ext cx="5760640" cy="46805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Oval 6"/>
          <p:cNvSpPr/>
          <p:nvPr/>
        </p:nvSpPr>
        <p:spPr>
          <a:xfrm>
            <a:off x="4006974" y="2708920"/>
            <a:ext cx="144016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6671270" y="414908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Empty space</a:t>
            </a:r>
            <a:endParaRPr lang="en-IN" sz="2400" b="1" dirty="0"/>
          </a:p>
        </p:txBody>
      </p:sp>
      <p:pic>
        <p:nvPicPr>
          <p:cNvPr id="41" name="Picture 3" descr="C:\Users\SM\Desktop\ppt_7apr\CTSA.png"/>
          <p:cNvPicPr>
            <a:picLocks noChangeAspect="1" noChangeArrowheads="1"/>
          </p:cNvPicPr>
          <p:nvPr/>
        </p:nvPicPr>
        <p:blipFill>
          <a:blip r:embed="rId3" cstate="print"/>
          <a:srcRect t="16666" r="5064" b="23332"/>
          <a:stretch>
            <a:fillRect/>
          </a:stretch>
        </p:blipFill>
        <p:spPr bwMode="auto">
          <a:xfrm>
            <a:off x="6527254" y="1916832"/>
            <a:ext cx="5400600" cy="1872208"/>
          </a:xfrm>
          <a:prstGeom prst="rect">
            <a:avLst/>
          </a:prstGeom>
          <a:noFill/>
        </p:spPr>
      </p:pic>
      <p:cxnSp>
        <p:nvCxnSpPr>
          <p:cNvPr id="43" name="Straight Arrow Connector 42"/>
          <p:cNvCxnSpPr/>
          <p:nvPr/>
        </p:nvCxnSpPr>
        <p:spPr>
          <a:xfrm>
            <a:off x="7247334" y="2996952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078982" y="3645024"/>
            <a:ext cx="144016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Straight Arrow Connector 49"/>
          <p:cNvCxnSpPr>
            <a:stCxn id="48" idx="6"/>
          </p:cNvCxnSpPr>
          <p:nvPr/>
        </p:nvCxnSpPr>
        <p:spPr>
          <a:xfrm>
            <a:off x="5519142" y="3825044"/>
            <a:ext cx="1152128" cy="540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6"/>
          </p:cNvCxnSpPr>
          <p:nvPr/>
        </p:nvCxnSpPr>
        <p:spPr>
          <a:xfrm>
            <a:off x="5447134" y="2888940"/>
            <a:ext cx="1152128" cy="2520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Reference Voltage Generator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Sense Amplifier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71</a:t>
            </a:fld>
            <a:endParaRPr lang="en-IN"/>
          </a:p>
        </p:txBody>
      </p:sp>
      <p:pic>
        <p:nvPicPr>
          <p:cNvPr id="8194" name="Picture 2" descr="C:\Users\SM\Downloads\ref_voltage.png"/>
          <p:cNvPicPr>
            <a:picLocks noChangeAspect="1" noChangeArrowheads="1"/>
          </p:cNvPicPr>
          <p:nvPr/>
        </p:nvPicPr>
        <p:blipFill>
          <a:blip r:embed="rId2" cstate="print"/>
          <a:srcRect l="9837" t="8156" r="20359" b="17919"/>
          <a:stretch>
            <a:fillRect/>
          </a:stretch>
        </p:blipFill>
        <p:spPr bwMode="auto">
          <a:xfrm>
            <a:off x="3358902" y="1844824"/>
            <a:ext cx="8352928" cy="44644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574" y="292494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IN" sz="2400" dirty="0" smtClean="0"/>
              <a:t>Length = 1.845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1.845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1.54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 smtClean="0"/>
              <a:t>Integration of Core with Reference Voltage Generator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11430" y="0"/>
            <a:ext cx="3860298" cy="365125"/>
          </a:xfrm>
        </p:spPr>
        <p:txBody>
          <a:bodyPr/>
          <a:lstStyle/>
          <a:p>
            <a:r>
              <a:rPr lang="en-IN" sz="2000" b="1" dirty="0" smtClean="0"/>
              <a:t>Integration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72</a:t>
            </a:fld>
            <a:endParaRPr lang="en-IN"/>
          </a:p>
        </p:txBody>
      </p:sp>
      <p:pic>
        <p:nvPicPr>
          <p:cNvPr id="7170" name="Picture 2" descr="C:\Users\SM\Desktop\ppt_7apr\with_voltage_re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574" y="1988840"/>
            <a:ext cx="6743700" cy="4611464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4655046" y="3789040"/>
            <a:ext cx="187220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1" name="Picture 3" descr="C:\Users\SM\Desktop\ppt_7apr\reference_voltage.png"/>
          <p:cNvPicPr>
            <a:picLocks noChangeAspect="1" noChangeArrowheads="1"/>
          </p:cNvPicPr>
          <p:nvPr/>
        </p:nvPicPr>
        <p:blipFill>
          <a:blip r:embed="rId3" cstate="print"/>
          <a:srcRect r="8489"/>
          <a:stretch>
            <a:fillRect/>
          </a:stretch>
        </p:blipFill>
        <p:spPr bwMode="auto">
          <a:xfrm>
            <a:off x="7679382" y="1988840"/>
            <a:ext cx="4176464" cy="2891408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stCxn id="8" idx="6"/>
            <a:endCxn id="7171" idx="1"/>
          </p:cNvCxnSpPr>
          <p:nvPr/>
        </p:nvCxnSpPr>
        <p:spPr>
          <a:xfrm flipV="1">
            <a:off x="6527254" y="3434544"/>
            <a:ext cx="1152128" cy="5705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Precharge</a:t>
            </a:r>
            <a:r>
              <a:rPr lang="en-IN" dirty="0" smtClean="0"/>
              <a:t> Circuit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err="1" smtClean="0"/>
              <a:t>Precharge</a:t>
            </a:r>
            <a:r>
              <a:rPr lang="en-IN" sz="2000" b="1" dirty="0" smtClean="0"/>
              <a:t> Circuit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73</a:t>
            </a:fld>
            <a:endParaRPr lang="en-IN"/>
          </a:p>
        </p:txBody>
      </p:sp>
      <p:pic>
        <p:nvPicPr>
          <p:cNvPr id="9218" name="Picture 2" descr="C:\Users\SM\Downloads\prechg.png"/>
          <p:cNvPicPr>
            <a:picLocks noChangeAspect="1" noChangeArrowheads="1"/>
          </p:cNvPicPr>
          <p:nvPr/>
        </p:nvPicPr>
        <p:blipFill>
          <a:blip r:embed="rId2" cstate="print"/>
          <a:srcRect l="14862" r="6517"/>
          <a:stretch>
            <a:fillRect/>
          </a:stretch>
        </p:blipFill>
        <p:spPr bwMode="auto">
          <a:xfrm>
            <a:off x="4006974" y="1700808"/>
            <a:ext cx="7674869" cy="485085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94606" y="2276872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IN" sz="2400" dirty="0" smtClean="0"/>
              <a:t>Length = 0.785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0.765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0.6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Integration of Core with </a:t>
            </a:r>
            <a:r>
              <a:rPr lang="en-IN" dirty="0" err="1" smtClean="0"/>
              <a:t>Precharge</a:t>
            </a:r>
            <a:r>
              <a:rPr lang="en-IN" dirty="0" smtClean="0"/>
              <a:t> Circuit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11430" y="188640"/>
            <a:ext cx="3860298" cy="365125"/>
          </a:xfrm>
        </p:spPr>
        <p:txBody>
          <a:bodyPr/>
          <a:lstStyle/>
          <a:p>
            <a:r>
              <a:rPr lang="en-IN" sz="2000" b="1" dirty="0" smtClean="0"/>
              <a:t>Integration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74</a:t>
            </a:fld>
            <a:endParaRPr lang="en-IN"/>
          </a:p>
        </p:txBody>
      </p:sp>
      <p:pic>
        <p:nvPicPr>
          <p:cNvPr id="10242" name="Picture 2" descr="C:\Users\SM\Desktop\ppt_7apr\precharge_with_core.png"/>
          <p:cNvPicPr>
            <a:picLocks noChangeAspect="1" noChangeArrowheads="1"/>
          </p:cNvPicPr>
          <p:nvPr/>
        </p:nvPicPr>
        <p:blipFill>
          <a:blip r:embed="rId2" cstate="print"/>
          <a:srcRect l="40356"/>
          <a:stretch>
            <a:fillRect/>
          </a:stretch>
        </p:blipFill>
        <p:spPr bwMode="auto">
          <a:xfrm>
            <a:off x="6455246" y="1628800"/>
            <a:ext cx="5125814" cy="5013176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6527254" y="3140968"/>
            <a:ext cx="115212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03118" y="3429000"/>
            <a:ext cx="129614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SM\Downloads\prechg.png"/>
          <p:cNvPicPr>
            <a:picLocks noChangeAspect="1" noChangeArrowheads="1"/>
          </p:cNvPicPr>
          <p:nvPr/>
        </p:nvPicPr>
        <p:blipFill>
          <a:blip r:embed="rId3" cstate="print"/>
          <a:srcRect l="14862" r="6517"/>
          <a:stretch>
            <a:fillRect/>
          </a:stretch>
        </p:blipFill>
        <p:spPr bwMode="auto">
          <a:xfrm>
            <a:off x="478582" y="2204864"/>
            <a:ext cx="4824536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 smtClean="0"/>
              <a:t>Wordline</a:t>
            </a:r>
            <a:r>
              <a:rPr lang="en-IN" dirty="0" smtClean="0"/>
              <a:t> Driver Layout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err="1" smtClean="0"/>
              <a:t>Wordline</a:t>
            </a:r>
            <a:r>
              <a:rPr lang="en-IN" sz="2000" b="1" dirty="0" smtClean="0"/>
              <a:t> Driver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75</a:t>
            </a:fld>
            <a:endParaRPr lang="en-IN"/>
          </a:p>
        </p:txBody>
      </p:sp>
      <p:pic>
        <p:nvPicPr>
          <p:cNvPr id="13314" name="Picture 2" descr="C:\Users\SM\Desktop\ppt_7apr\ppt_7apr\wordline_driver.png"/>
          <p:cNvPicPr>
            <a:picLocks noChangeAspect="1" noChangeArrowheads="1"/>
          </p:cNvPicPr>
          <p:nvPr/>
        </p:nvPicPr>
        <p:blipFill>
          <a:blip r:embed="rId2" cstate="print"/>
          <a:srcRect l="3933" t="13321" r="7960" b="21472"/>
          <a:stretch>
            <a:fillRect/>
          </a:stretch>
        </p:blipFill>
        <p:spPr bwMode="auto">
          <a:xfrm>
            <a:off x="838622" y="2132856"/>
            <a:ext cx="10369152" cy="288032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39022" y="5373216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/>
              <a:t> Length = 6.06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Width = 1.38 um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/>
              <a:t> Area = 8.3628 um sq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Integration of Core with </a:t>
            </a:r>
            <a:r>
              <a:rPr lang="en-IN" dirty="0" err="1" smtClean="0"/>
              <a:t>Wordline</a:t>
            </a:r>
            <a:r>
              <a:rPr lang="en-IN" dirty="0" smtClean="0"/>
              <a:t> driver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76</a:t>
            </a:fld>
            <a:endParaRPr lang="en-IN"/>
          </a:p>
        </p:txBody>
      </p:sp>
      <p:pic>
        <p:nvPicPr>
          <p:cNvPr id="14338" name="Picture 2" descr="C:\Users\SM\Desktop\ppt_7apr\ppt_7apr\wordLine_withCore.png"/>
          <p:cNvPicPr>
            <a:picLocks noChangeAspect="1" noChangeArrowheads="1"/>
          </p:cNvPicPr>
          <p:nvPr/>
        </p:nvPicPr>
        <p:blipFill>
          <a:blip r:embed="rId2" cstate="print"/>
          <a:srcRect l="12750" b="5253"/>
          <a:stretch>
            <a:fillRect/>
          </a:stretch>
        </p:blipFill>
        <p:spPr bwMode="auto">
          <a:xfrm>
            <a:off x="550590" y="1916832"/>
            <a:ext cx="10801200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000" b="1" dirty="0" smtClean="0"/>
              <a:t>Integration</a:t>
            </a:r>
            <a:endParaRPr lang="en-IN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77</a:t>
            </a:fld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982638" y="764704"/>
            <a:ext cx="10973197" cy="5093295"/>
            <a:chOff x="334566" y="1216025"/>
            <a:chExt cx="10973197" cy="5093295"/>
          </a:xfrm>
        </p:grpSpPr>
        <p:pic>
          <p:nvPicPr>
            <p:cNvPr id="15362" name="Picture 2" descr="C:\Users\SM\Downloads\word_line_ne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81063" y="1216025"/>
              <a:ext cx="10426700" cy="4425950"/>
            </a:xfrm>
            <a:prstGeom prst="rect">
              <a:avLst/>
            </a:prstGeom>
            <a:noFill/>
          </p:spPr>
        </p:pic>
        <p:cxnSp>
          <p:nvCxnSpPr>
            <p:cNvPr id="10" name="Straight Arrow Connector 9"/>
            <p:cNvCxnSpPr/>
            <p:nvPr/>
          </p:nvCxnSpPr>
          <p:spPr>
            <a:xfrm flipH="1">
              <a:off x="334566" y="1412776"/>
              <a:ext cx="1008112" cy="10081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34566" y="1412776"/>
              <a:ext cx="2592288" cy="10081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159102" y="4941168"/>
              <a:ext cx="0" cy="10801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239222" y="4869160"/>
              <a:ext cx="0" cy="1152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1486694" y="5445224"/>
              <a:ext cx="72008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486694" y="5445224"/>
              <a:ext cx="1152128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486694" y="5445224"/>
              <a:ext cx="216024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90550" y="234888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/>
              <a:t>Wordlines</a:t>
            </a:r>
            <a:endParaRPr lang="en-IN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82638" y="602128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Inputs from Row Decoder</a:t>
            </a:r>
            <a:endParaRPr lang="en-IN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447134" y="566124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GND</a:t>
            </a:r>
            <a:endParaRPr lang="en-IN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671270" y="566124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VDD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880232" y="1285860"/>
            <a:ext cx="10513871" cy="51435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[1] “Low-Leakage asymmetric SRAM Cell”,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Azizi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TVLSI vol.11 no.-4, 2003.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[2] “Static noise margin analysis of SRAM cell”;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Seevnick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IEEE JSSC vol.-22 no.-5, 1987.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[3] “Robust low power CMOS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Precharge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Logic”, Berg et.al. IEEE 2013.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Rabaey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Chandrakasan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Nikolic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“Designing Memory Array Structures” in </a:t>
            </a:r>
            <a:r>
              <a:rPr lang="en-US" sz="2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Digital Integrated Circuits a Design Perspective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ed.,vol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 1.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, Pearson India, 2016, pp. 657-662.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[5] “Gain-Enhancement Differential Amplifier Using Positive Feedback”,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Phuoc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T. Tran et. al. in MWSCAS, IEEE, 2012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[6] “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Novel Design Technique of Address Decoder  for SRAM”,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Arvind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Mishra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Debiprasad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Priyabrata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Acharya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Pradip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200" dirty="0" err="1" smtClean="0">
                <a:latin typeface="Times New Roman" pitchFamily="18" charset="0"/>
                <a:cs typeface="Times New Roman" pitchFamily="18" charset="0"/>
              </a:rPr>
              <a:t>Patra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2014 IEEE International Conference on Advanced  Communication Control and Computing Technologies (ICACCCT).</a:t>
            </a:r>
          </a:p>
          <a:p>
            <a:r>
              <a:rPr lang="en-IN" sz="2200" b="0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[7] Betty Prince, “Basic Memory Architecture and Cell Structure” in </a:t>
            </a:r>
            <a:r>
              <a:rPr lang="en-IN" sz="2200" b="0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Semiconductor Memory: Design and Application 2nd ed.</a:t>
            </a:r>
          </a:p>
          <a:p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[8] “A word-line boost driver designed for Low Operating Voltage 6T- SRAMs” </a:t>
            </a:r>
            <a:r>
              <a:rPr lang="en-IN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Shakir</a:t>
            </a:r>
            <a:r>
              <a:rPr lang="en-IN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et.al. MWSCAS- IEEE 2012.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78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Pre-charge logic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7971" y="1825560"/>
            <a:ext cx="5471522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Circuit implementations of different kinds were found.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simple static version and a complete CMOS dynamic logic implemented version were studied.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[1,4]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52351" y="4643446"/>
            <a:ext cx="4829635" cy="1071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(a)			(b)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2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(a)A simple static pre-charge circuit </a:t>
            </a: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(b) Dynamic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ultra low-voltage domino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inverters.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9498" y="1643050"/>
            <a:ext cx="2295547" cy="300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210" y="1928805"/>
            <a:ext cx="2063724" cy="23672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7971" y="365040"/>
            <a:ext cx="10513871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Sense amplifier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57140" y="1690200"/>
            <a:ext cx="6293061" cy="429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Sense amplifiers are basically differential amplifiers with high CMRR and can have a low gain of about 10.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There are multiple topologies which can be used to make a sense amplifiers which were studied. </a:t>
            </a:r>
          </a:p>
          <a:p>
            <a:pPr marL="432000" indent="-323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 simple dual input single ended output differential amplifier can be used for this  purpose. </a:t>
            </a: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" name="haha.svg" descr="&#10;XCircuit Version 3.7&#10;File &quot;sbdgeghe.ps&quot; Page 1&#10;"/>
          <p:cNvPicPr/>
          <p:nvPr/>
        </p:nvPicPr>
        <p:blipFill>
          <a:blip r:embed="rId2" cstate="print"/>
          <a:stretch/>
        </p:blipFill>
        <p:spPr>
          <a:xfrm>
            <a:off x="7259895" y="1188720"/>
            <a:ext cx="4534330" cy="476604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38065" y="5929330"/>
            <a:ext cx="491984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Fig 3.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Dual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input single ended output differential amplifier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6A88-95D2-4044-8D98-AB2AEC8E8F67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Project Planning: Literature Survey</a:t>
            </a:r>
            <a:endParaRPr lang="en-IN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3192</Words>
  <Application>Microsoft Office PowerPoint</Application>
  <PresentationFormat>Custom</PresentationFormat>
  <Paragraphs>959</Paragraphs>
  <Slides>78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Slide 1</vt:lpstr>
      <vt:lpstr>Memory Specifications</vt:lpstr>
      <vt:lpstr>Slide 3</vt:lpstr>
      <vt:lpstr>The SRAM Cell</vt:lpstr>
      <vt:lpstr>Contd.</vt:lpstr>
      <vt:lpstr>Slide 6</vt:lpstr>
      <vt:lpstr>Slide 7</vt:lpstr>
      <vt:lpstr>Slide 8</vt:lpstr>
      <vt:lpstr>Slide 9</vt:lpstr>
      <vt:lpstr>Slide 10</vt:lpstr>
      <vt:lpstr>Slide 11</vt:lpstr>
      <vt:lpstr>Word Line Driver</vt:lpstr>
      <vt:lpstr>Address Transition Detector</vt:lpstr>
      <vt:lpstr>Decoder Circuitry</vt:lpstr>
      <vt:lpstr>Slide 15</vt:lpstr>
      <vt:lpstr>Slide 16</vt:lpstr>
      <vt:lpstr>Pin Configuration </vt:lpstr>
      <vt:lpstr>Metal Planning</vt:lpstr>
      <vt:lpstr>Array Partitioning</vt:lpstr>
      <vt:lpstr>Array Partitioning</vt:lpstr>
      <vt:lpstr>Array Partitioning</vt:lpstr>
      <vt:lpstr>Floor Planning and Routing</vt:lpstr>
      <vt:lpstr>Slide 23</vt:lpstr>
      <vt:lpstr>Slide 24</vt:lpstr>
      <vt:lpstr>Slide 25</vt:lpstr>
      <vt:lpstr>HSNM Calculation</vt:lpstr>
      <vt:lpstr>Slide 27</vt:lpstr>
      <vt:lpstr>Slide 28</vt:lpstr>
      <vt:lpstr>Read Static Noise Margin</vt:lpstr>
      <vt:lpstr>Write Static Noise Margin</vt:lpstr>
      <vt:lpstr>SNM at Process Corners</vt:lpstr>
      <vt:lpstr>Power Planning</vt:lpstr>
      <vt:lpstr>SRAM Cell sizing</vt:lpstr>
      <vt:lpstr>6T Cell Layout</vt:lpstr>
      <vt:lpstr>Decoding Scheme</vt:lpstr>
      <vt:lpstr>Slide 36</vt:lpstr>
      <vt:lpstr>Novel 5:32 Decoder</vt:lpstr>
      <vt:lpstr>Sense Amplifier</vt:lpstr>
      <vt:lpstr>Sense Amplifier</vt:lpstr>
      <vt:lpstr>Slide 40</vt:lpstr>
      <vt:lpstr>Slide 41</vt:lpstr>
      <vt:lpstr>6T Cell Layout (Optimized)</vt:lpstr>
      <vt:lpstr>Bit line Twisting </vt:lpstr>
      <vt:lpstr>4X4 Cell Layout</vt:lpstr>
      <vt:lpstr>16X16 Cell Layout</vt:lpstr>
      <vt:lpstr>Slide 46</vt:lpstr>
      <vt:lpstr>32X32 Cell Layout</vt:lpstr>
      <vt:lpstr>64X64 Cell Layout</vt:lpstr>
      <vt:lpstr>128X128 Cell Layout</vt:lpstr>
      <vt:lpstr>256X256 Cell Layout</vt:lpstr>
      <vt:lpstr>Core Layout</vt:lpstr>
      <vt:lpstr>Word Line Driver Design</vt:lpstr>
      <vt:lpstr>Word Line Driver Layout</vt:lpstr>
      <vt:lpstr> Delay Analysis at Process Corners</vt:lpstr>
      <vt:lpstr>Reference Voltage Circuit</vt:lpstr>
      <vt:lpstr>Reference Voltage Circuit</vt:lpstr>
      <vt:lpstr>Reference Voltage Circuit</vt:lpstr>
      <vt:lpstr>Delay Element based on Current Starved Inverter</vt:lpstr>
      <vt:lpstr>Monostable Multivibrator</vt:lpstr>
      <vt:lpstr>Pulse Width Analysis at Process Corners</vt:lpstr>
      <vt:lpstr>Slide 61</vt:lpstr>
      <vt:lpstr>Slide 62</vt:lpstr>
      <vt:lpstr>Timing Analysis of Core</vt:lpstr>
      <vt:lpstr>Pulse Width Analysis of ATD</vt:lpstr>
      <vt:lpstr>Block Decoder Layout</vt:lpstr>
      <vt:lpstr>Testing CTSA with Lumped Model of Core </vt:lpstr>
      <vt:lpstr>Sense Amplifier Layout</vt:lpstr>
      <vt:lpstr>Array of 16 Sense Amplifiers</vt:lpstr>
      <vt:lpstr>Slide 69</vt:lpstr>
      <vt:lpstr>Integration of CTSA with Core</vt:lpstr>
      <vt:lpstr>Reference Voltage Generator Layout</vt:lpstr>
      <vt:lpstr>Integration of Core with Reference Voltage Generator</vt:lpstr>
      <vt:lpstr>Precharge Circuit Layout</vt:lpstr>
      <vt:lpstr>Integration of Core with Precharge Circuit</vt:lpstr>
      <vt:lpstr>Wordline Driver Layout</vt:lpstr>
      <vt:lpstr>Integration of Core with Wordline driver</vt:lpstr>
      <vt:lpstr>Slide 77</vt:lpstr>
      <vt:lpstr>Slide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SM</cp:lastModifiedBy>
  <cp:revision>79</cp:revision>
  <dcterms:created xsi:type="dcterms:W3CDTF">2018-02-09T17:35:10Z</dcterms:created>
  <dcterms:modified xsi:type="dcterms:W3CDTF">2018-04-06T22:27:28Z</dcterms:modified>
</cp:coreProperties>
</file>